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27"/>
  </p:notesMasterIdLst>
  <p:handoutMasterIdLst>
    <p:handoutMasterId r:id="rId28"/>
  </p:handoutMasterIdLst>
  <p:sldIdLst>
    <p:sldId id="256" r:id="rId3"/>
    <p:sldId id="352" r:id="rId4"/>
    <p:sldId id="394" r:id="rId5"/>
    <p:sldId id="411" r:id="rId6"/>
    <p:sldId id="412" r:id="rId7"/>
    <p:sldId id="396" r:id="rId8"/>
    <p:sldId id="424" r:id="rId9"/>
    <p:sldId id="430" r:id="rId10"/>
    <p:sldId id="433" r:id="rId11"/>
    <p:sldId id="1922" r:id="rId12"/>
    <p:sldId id="435" r:id="rId13"/>
    <p:sldId id="436" r:id="rId14"/>
    <p:sldId id="1923" r:id="rId15"/>
    <p:sldId id="9784" r:id="rId16"/>
    <p:sldId id="429" r:id="rId17"/>
    <p:sldId id="438" r:id="rId18"/>
    <p:sldId id="439" r:id="rId19"/>
    <p:sldId id="440" r:id="rId20"/>
    <p:sldId id="441" r:id="rId21"/>
    <p:sldId id="442" r:id="rId22"/>
    <p:sldId id="1924" r:id="rId23"/>
    <p:sldId id="9785" r:id="rId24"/>
    <p:sldId id="444" r:id="rId25"/>
    <p:sldId id="259"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4167"/>
  </p:normalViewPr>
  <p:slideViewPr>
    <p:cSldViewPr snapToGrid="0" snapToObjects="1">
      <p:cViewPr varScale="1">
        <p:scale>
          <a:sx n="93" d="100"/>
          <a:sy n="93" d="100"/>
        </p:scale>
        <p:origin x="216" y="240"/>
      </p:cViewPr>
      <p:guideLst/>
    </p:cSldViewPr>
  </p:slideViewPr>
  <p:outlineViewPr>
    <p:cViewPr>
      <p:scale>
        <a:sx n="33" d="100"/>
        <a:sy n="33" d="100"/>
      </p:scale>
      <p:origin x="0" y="-246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7259C0-B938-F248-B970-6289FBC4C63E}" type="doc">
      <dgm:prSet loTypeId="urn:microsoft.com/office/officeart/2005/8/layout/vList4" loCatId="" qsTypeId="urn:microsoft.com/office/officeart/2005/8/quickstyle/simple3" qsCatId="simple" csTypeId="urn:microsoft.com/office/officeart/2005/8/colors/accent5_2" csCatId="accent5" phldr="1"/>
      <dgm:spPr/>
      <dgm:t>
        <a:bodyPr/>
        <a:lstStyle/>
        <a:p>
          <a:endParaRPr lang="en-US"/>
        </a:p>
      </dgm:t>
    </dgm:pt>
    <dgm:pt modelId="{352F8983-FB1B-654C-A2F4-97EC0E65C721}">
      <dgm:prSet phldrT="[Text]"/>
      <dgm:spPr/>
      <dgm:t>
        <a:bodyPr/>
        <a:lstStyle/>
        <a:p>
          <a:r>
            <a:rPr lang="en-US" b="1" dirty="0">
              <a:latin typeface="Arial" charset="0"/>
              <a:ea typeface="Arial" charset="0"/>
              <a:cs typeface="Arial" charset="0"/>
            </a:rPr>
            <a:t>Agility and productivity</a:t>
          </a:r>
          <a:endParaRPr lang="en-US" dirty="0">
            <a:latin typeface="Arial" charset="0"/>
            <a:ea typeface="Arial" charset="0"/>
            <a:cs typeface="Arial" charset="0"/>
          </a:endParaRPr>
        </a:p>
      </dgm:t>
    </dgm:pt>
    <dgm:pt modelId="{0E520220-5BA1-6C47-BF71-975969754BEF}" type="parTrans" cxnId="{1C92B754-A12D-9948-A5A8-04622DE4C2D3}">
      <dgm:prSet/>
      <dgm:spPr/>
      <dgm:t>
        <a:bodyPr/>
        <a:lstStyle/>
        <a:p>
          <a:endParaRPr lang="en-US">
            <a:latin typeface="Arial" charset="0"/>
            <a:ea typeface="Arial" charset="0"/>
            <a:cs typeface="Arial" charset="0"/>
          </a:endParaRPr>
        </a:p>
      </dgm:t>
    </dgm:pt>
    <dgm:pt modelId="{B53FB730-E557-874B-A282-C69FB0F9D978}" type="sibTrans" cxnId="{1C92B754-A12D-9948-A5A8-04622DE4C2D3}">
      <dgm:prSet/>
      <dgm:spPr/>
      <dgm:t>
        <a:bodyPr/>
        <a:lstStyle/>
        <a:p>
          <a:endParaRPr lang="en-US">
            <a:latin typeface="Arial" charset="0"/>
            <a:ea typeface="Arial" charset="0"/>
            <a:cs typeface="Arial" charset="0"/>
          </a:endParaRPr>
        </a:p>
      </dgm:t>
    </dgm:pt>
    <dgm:pt modelId="{26515080-711F-D647-A91F-D4D419E9B5EC}">
      <dgm:prSet phldrT="[Text]"/>
      <dgm:spPr/>
      <dgm:t>
        <a:bodyPr/>
        <a:lstStyle/>
        <a:p>
          <a:r>
            <a:rPr lang="en-US" dirty="0">
              <a:latin typeface="Arial" charset="0"/>
              <a:ea typeface="Arial" charset="0"/>
              <a:cs typeface="Arial" charset="0"/>
            </a:rPr>
            <a:t>The team that is developing the microservice can completely understand the codebase</a:t>
          </a:r>
        </a:p>
      </dgm:t>
    </dgm:pt>
    <dgm:pt modelId="{4352DA80-CA08-A041-8CB8-C41087793D9A}" type="parTrans" cxnId="{9773C929-AF6A-E946-9327-FAAACE1FA01A}">
      <dgm:prSet/>
      <dgm:spPr/>
      <dgm:t>
        <a:bodyPr/>
        <a:lstStyle/>
        <a:p>
          <a:endParaRPr lang="en-US">
            <a:latin typeface="Arial" charset="0"/>
            <a:ea typeface="Arial" charset="0"/>
            <a:cs typeface="Arial" charset="0"/>
          </a:endParaRPr>
        </a:p>
      </dgm:t>
    </dgm:pt>
    <dgm:pt modelId="{9C7CE4AD-DD40-1C45-8CA3-C447F5445868}" type="sibTrans" cxnId="{9773C929-AF6A-E946-9327-FAAACE1FA01A}">
      <dgm:prSet/>
      <dgm:spPr/>
      <dgm:t>
        <a:bodyPr/>
        <a:lstStyle/>
        <a:p>
          <a:endParaRPr lang="en-US">
            <a:latin typeface="Arial" charset="0"/>
            <a:ea typeface="Arial" charset="0"/>
            <a:cs typeface="Arial" charset="0"/>
          </a:endParaRPr>
        </a:p>
      </dgm:t>
    </dgm:pt>
    <dgm:pt modelId="{A97E7910-B1BB-D347-8C5B-073CD5200FD6}">
      <dgm:prSet phldrT="[Text]"/>
      <dgm:spPr/>
      <dgm:t>
        <a:bodyPr/>
        <a:lstStyle/>
        <a:p>
          <a:r>
            <a:rPr lang="en-US" dirty="0">
              <a:latin typeface="Arial" charset="0"/>
              <a:ea typeface="Arial" charset="0"/>
              <a:cs typeface="Arial" charset="0"/>
            </a:rPr>
            <a:t>They can build, deploy, and test it independently of other components in much faster iteration cycles</a:t>
          </a:r>
        </a:p>
      </dgm:t>
    </dgm:pt>
    <dgm:pt modelId="{BCAEC184-8B8E-4748-9C81-6718764E4B7A}" type="parTrans" cxnId="{E71B529D-D7A6-D14C-89BA-4F6F82A869F5}">
      <dgm:prSet/>
      <dgm:spPr/>
      <dgm:t>
        <a:bodyPr/>
        <a:lstStyle/>
        <a:p>
          <a:endParaRPr lang="en-US">
            <a:latin typeface="Arial" charset="0"/>
            <a:ea typeface="Arial" charset="0"/>
            <a:cs typeface="Arial" charset="0"/>
          </a:endParaRPr>
        </a:p>
      </dgm:t>
    </dgm:pt>
    <dgm:pt modelId="{FCBAE320-381A-BA49-B5F6-CBB1EBF16C3A}" type="sibTrans" cxnId="{E71B529D-D7A6-D14C-89BA-4F6F82A869F5}">
      <dgm:prSet/>
      <dgm:spPr/>
      <dgm:t>
        <a:bodyPr/>
        <a:lstStyle/>
        <a:p>
          <a:endParaRPr lang="en-US">
            <a:latin typeface="Arial" charset="0"/>
            <a:ea typeface="Arial" charset="0"/>
            <a:cs typeface="Arial" charset="0"/>
          </a:endParaRPr>
        </a:p>
      </dgm:t>
    </dgm:pt>
    <dgm:pt modelId="{69A19BFE-AF82-9F46-88B5-AA76CA0D0084}">
      <dgm:prSet/>
      <dgm:spPr/>
      <dgm:t>
        <a:bodyPr/>
        <a:lstStyle/>
        <a:p>
          <a:r>
            <a:rPr lang="en-US" b="1" dirty="0">
              <a:latin typeface="Arial" charset="0"/>
              <a:ea typeface="Arial" charset="0"/>
              <a:cs typeface="Arial" charset="0"/>
            </a:rPr>
            <a:t>Scalability</a:t>
          </a:r>
          <a:endParaRPr lang="en-US" dirty="0">
            <a:latin typeface="Arial" charset="0"/>
            <a:ea typeface="Arial" charset="0"/>
            <a:cs typeface="Arial" charset="0"/>
          </a:endParaRPr>
        </a:p>
      </dgm:t>
    </dgm:pt>
    <dgm:pt modelId="{353B5436-C46F-F64A-90F2-D1FAF863C781}" type="parTrans" cxnId="{586DAF35-25B8-E94A-B244-0D8759B413A1}">
      <dgm:prSet/>
      <dgm:spPr/>
      <dgm:t>
        <a:bodyPr/>
        <a:lstStyle/>
        <a:p>
          <a:endParaRPr lang="en-US">
            <a:latin typeface="Arial" charset="0"/>
            <a:ea typeface="Arial" charset="0"/>
            <a:cs typeface="Arial" charset="0"/>
          </a:endParaRPr>
        </a:p>
      </dgm:t>
    </dgm:pt>
    <dgm:pt modelId="{3DF23D91-2892-D54C-8B25-A4A4177F41DF}" type="sibTrans" cxnId="{586DAF35-25B8-E94A-B244-0D8759B413A1}">
      <dgm:prSet/>
      <dgm:spPr/>
      <dgm:t>
        <a:bodyPr/>
        <a:lstStyle/>
        <a:p>
          <a:endParaRPr lang="en-US">
            <a:latin typeface="Arial" charset="0"/>
            <a:ea typeface="Arial" charset="0"/>
            <a:cs typeface="Arial" charset="0"/>
          </a:endParaRPr>
        </a:p>
      </dgm:t>
    </dgm:pt>
    <dgm:pt modelId="{8A5393F7-9344-AC43-88D2-8930251F32C3}">
      <dgm:prSet/>
      <dgm:spPr/>
      <dgm:t>
        <a:bodyPr/>
        <a:lstStyle/>
        <a:p>
          <a:r>
            <a:rPr lang="en-US" dirty="0">
              <a:latin typeface="Arial" charset="0"/>
              <a:ea typeface="Arial" charset="0"/>
              <a:cs typeface="Arial" charset="0"/>
            </a:rPr>
            <a:t>The Microservices development team can scale the component at run time independently of other microservice components</a:t>
          </a:r>
        </a:p>
      </dgm:t>
    </dgm:pt>
    <dgm:pt modelId="{7EE6B7D7-D1AE-D14E-8538-1912E1673AED}" type="parTrans" cxnId="{BCD30E78-C2E9-994D-A088-D1FB546121FF}">
      <dgm:prSet/>
      <dgm:spPr/>
      <dgm:t>
        <a:bodyPr/>
        <a:lstStyle/>
        <a:p>
          <a:endParaRPr lang="en-US">
            <a:latin typeface="Arial" charset="0"/>
            <a:ea typeface="Arial" charset="0"/>
            <a:cs typeface="Arial" charset="0"/>
          </a:endParaRPr>
        </a:p>
      </dgm:t>
    </dgm:pt>
    <dgm:pt modelId="{5C39CDF7-6CC1-0F42-BA31-322081559C95}" type="sibTrans" cxnId="{BCD30E78-C2E9-994D-A088-D1FB546121FF}">
      <dgm:prSet/>
      <dgm:spPr/>
      <dgm:t>
        <a:bodyPr/>
        <a:lstStyle/>
        <a:p>
          <a:endParaRPr lang="en-US">
            <a:latin typeface="Arial" charset="0"/>
            <a:ea typeface="Arial" charset="0"/>
            <a:cs typeface="Arial" charset="0"/>
          </a:endParaRPr>
        </a:p>
      </dgm:t>
    </dgm:pt>
    <dgm:pt modelId="{2F01FAE0-81A5-3041-863A-C54BEAE93C94}">
      <dgm:prSet/>
      <dgm:spPr/>
      <dgm:t>
        <a:bodyPr/>
        <a:lstStyle/>
        <a:p>
          <a:r>
            <a:rPr lang="en-US" dirty="0">
              <a:latin typeface="Arial" charset="0"/>
              <a:ea typeface="Arial" charset="0"/>
              <a:cs typeface="Arial" charset="0"/>
            </a:rPr>
            <a:t>These Microservices take advantage of the elastic capabilities of cloud-native environments that have cost-effective access to enormous resources</a:t>
          </a:r>
        </a:p>
      </dgm:t>
    </dgm:pt>
    <dgm:pt modelId="{95C0E171-06B4-CE40-B41D-E2D9690D8C3F}" type="parTrans" cxnId="{E0EC468B-4429-7A4C-88FB-02CD21166A16}">
      <dgm:prSet/>
      <dgm:spPr/>
      <dgm:t>
        <a:bodyPr/>
        <a:lstStyle/>
        <a:p>
          <a:endParaRPr lang="en-US">
            <a:latin typeface="Arial" charset="0"/>
            <a:ea typeface="Arial" charset="0"/>
            <a:cs typeface="Arial" charset="0"/>
          </a:endParaRPr>
        </a:p>
      </dgm:t>
    </dgm:pt>
    <dgm:pt modelId="{AED4FC95-7DD2-8442-9721-C866F16FC005}" type="sibTrans" cxnId="{E0EC468B-4429-7A4C-88FB-02CD21166A16}">
      <dgm:prSet/>
      <dgm:spPr/>
      <dgm:t>
        <a:bodyPr/>
        <a:lstStyle/>
        <a:p>
          <a:endParaRPr lang="en-US">
            <a:latin typeface="Arial" charset="0"/>
            <a:ea typeface="Arial" charset="0"/>
            <a:cs typeface="Arial" charset="0"/>
          </a:endParaRPr>
        </a:p>
      </dgm:t>
    </dgm:pt>
    <dgm:pt modelId="{1587454B-29C1-034E-A64A-E80AC22CAEDB}">
      <dgm:prSet/>
      <dgm:spPr/>
      <dgm:t>
        <a:bodyPr/>
        <a:lstStyle/>
        <a:p>
          <a:r>
            <a:rPr lang="en-US" b="1" dirty="0">
              <a:latin typeface="Arial" charset="0"/>
              <a:ea typeface="Arial" charset="0"/>
              <a:cs typeface="Arial" charset="0"/>
            </a:rPr>
            <a:t>Resilience</a:t>
          </a:r>
          <a:endParaRPr lang="en-US" dirty="0">
            <a:latin typeface="Arial" charset="0"/>
            <a:ea typeface="Arial" charset="0"/>
            <a:cs typeface="Arial" charset="0"/>
          </a:endParaRPr>
        </a:p>
      </dgm:t>
    </dgm:pt>
    <dgm:pt modelId="{497EF72F-9C97-3B43-918A-AAA8D2F6B017}" type="parTrans" cxnId="{8077E9F8-E16F-4C4D-871A-A84DAC102D32}">
      <dgm:prSet/>
      <dgm:spPr/>
      <dgm:t>
        <a:bodyPr/>
        <a:lstStyle/>
        <a:p>
          <a:endParaRPr lang="en-US">
            <a:latin typeface="Arial" charset="0"/>
            <a:ea typeface="Arial" charset="0"/>
            <a:cs typeface="Arial" charset="0"/>
          </a:endParaRPr>
        </a:p>
      </dgm:t>
    </dgm:pt>
    <dgm:pt modelId="{4646C36A-AD03-C947-BA6D-256C86B30510}" type="sibTrans" cxnId="{8077E9F8-E16F-4C4D-871A-A84DAC102D32}">
      <dgm:prSet/>
      <dgm:spPr/>
      <dgm:t>
        <a:bodyPr/>
        <a:lstStyle/>
        <a:p>
          <a:endParaRPr lang="en-US">
            <a:latin typeface="Arial" charset="0"/>
            <a:ea typeface="Arial" charset="0"/>
            <a:cs typeface="Arial" charset="0"/>
          </a:endParaRPr>
        </a:p>
      </dgm:t>
    </dgm:pt>
    <dgm:pt modelId="{3E8CDAAB-1C55-FB4E-8368-3E219FBC6FA9}">
      <dgm:prSet/>
      <dgm:spPr/>
      <dgm:t>
        <a:bodyPr/>
        <a:lstStyle/>
        <a:p>
          <a:r>
            <a:rPr lang="en-US" dirty="0">
              <a:latin typeface="Arial" charset="0"/>
              <a:ea typeface="Arial" charset="0"/>
              <a:cs typeface="Arial" charset="0"/>
            </a:rPr>
            <a:t>The separate run time immediately provides resilience that is independent of failures in other components</a:t>
          </a:r>
        </a:p>
      </dgm:t>
    </dgm:pt>
    <dgm:pt modelId="{4B5EBE3E-6CAB-7342-94D0-17AB1548838C}" type="parTrans" cxnId="{A2BE23E2-58FE-DB49-ACE5-57B249E5C34A}">
      <dgm:prSet/>
      <dgm:spPr/>
      <dgm:t>
        <a:bodyPr/>
        <a:lstStyle/>
        <a:p>
          <a:endParaRPr lang="en-US">
            <a:latin typeface="Arial" charset="0"/>
            <a:ea typeface="Arial" charset="0"/>
            <a:cs typeface="Arial" charset="0"/>
          </a:endParaRPr>
        </a:p>
      </dgm:t>
    </dgm:pt>
    <dgm:pt modelId="{36ADEEAE-DDAE-2A48-9A49-DAD7EC45B0AE}" type="sibTrans" cxnId="{A2BE23E2-58FE-DB49-ACE5-57B249E5C34A}">
      <dgm:prSet/>
      <dgm:spPr/>
      <dgm:t>
        <a:bodyPr/>
        <a:lstStyle/>
        <a:p>
          <a:endParaRPr lang="en-US">
            <a:latin typeface="Arial" charset="0"/>
            <a:ea typeface="Arial" charset="0"/>
            <a:cs typeface="Arial" charset="0"/>
          </a:endParaRPr>
        </a:p>
      </dgm:t>
    </dgm:pt>
    <dgm:pt modelId="{34A69652-DF34-D14E-9324-A10878BF1FD6}">
      <dgm:prSet/>
      <dgm:spPr/>
      <dgm:t>
        <a:bodyPr/>
        <a:lstStyle/>
        <a:p>
          <a:r>
            <a:rPr lang="en-US" dirty="0">
              <a:latin typeface="Arial" charset="0"/>
              <a:ea typeface="Arial" charset="0"/>
              <a:cs typeface="Arial" charset="0"/>
            </a:rPr>
            <a:t>Technologies such as containers enable microservice components to fail quickly and independently, instead of taking down whole areas of unrelated functionality</a:t>
          </a:r>
        </a:p>
      </dgm:t>
    </dgm:pt>
    <dgm:pt modelId="{915E7A4E-178C-B243-A814-76112EEA0D49}" type="parTrans" cxnId="{FA8244C9-D7DF-6E43-B3DC-1F45C4897047}">
      <dgm:prSet/>
      <dgm:spPr/>
      <dgm:t>
        <a:bodyPr/>
        <a:lstStyle/>
        <a:p>
          <a:endParaRPr lang="en-US">
            <a:latin typeface="Arial" charset="0"/>
            <a:ea typeface="Arial" charset="0"/>
            <a:cs typeface="Arial" charset="0"/>
          </a:endParaRPr>
        </a:p>
      </dgm:t>
    </dgm:pt>
    <dgm:pt modelId="{92B56AD3-2ADB-E648-8E21-31D6D2670C3E}" type="sibTrans" cxnId="{FA8244C9-D7DF-6E43-B3DC-1F45C4897047}">
      <dgm:prSet/>
      <dgm:spPr/>
      <dgm:t>
        <a:bodyPr/>
        <a:lstStyle/>
        <a:p>
          <a:endParaRPr lang="en-US">
            <a:latin typeface="Arial" charset="0"/>
            <a:ea typeface="Arial" charset="0"/>
            <a:cs typeface="Arial" charset="0"/>
          </a:endParaRPr>
        </a:p>
      </dgm:t>
    </dgm:pt>
    <dgm:pt modelId="{9FD026DA-7386-4545-A923-1EFE2CEC4487}" type="pres">
      <dgm:prSet presAssocID="{627259C0-B938-F248-B970-6289FBC4C63E}" presName="linear" presStyleCnt="0">
        <dgm:presLayoutVars>
          <dgm:dir/>
          <dgm:resizeHandles val="exact"/>
        </dgm:presLayoutVars>
      </dgm:prSet>
      <dgm:spPr/>
    </dgm:pt>
    <dgm:pt modelId="{6DFD237C-0A95-6046-A328-F4F5A52EFC5D}" type="pres">
      <dgm:prSet presAssocID="{352F8983-FB1B-654C-A2F4-97EC0E65C721}" presName="comp" presStyleCnt="0"/>
      <dgm:spPr/>
    </dgm:pt>
    <dgm:pt modelId="{F7F1A773-0C59-1C46-B566-588D4DF705B8}" type="pres">
      <dgm:prSet presAssocID="{352F8983-FB1B-654C-A2F4-97EC0E65C721}" presName="box" presStyleLbl="node1" presStyleIdx="0" presStyleCnt="3"/>
      <dgm:spPr/>
    </dgm:pt>
    <dgm:pt modelId="{37B6240F-4B2F-3E43-A752-742DCE885583}" type="pres">
      <dgm:prSet presAssocID="{352F8983-FB1B-654C-A2F4-97EC0E65C721}"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05D7C5B6-A778-BA44-AE8C-CB25D0608A96}" type="pres">
      <dgm:prSet presAssocID="{352F8983-FB1B-654C-A2F4-97EC0E65C721}" presName="text" presStyleLbl="node1" presStyleIdx="0" presStyleCnt="3">
        <dgm:presLayoutVars>
          <dgm:bulletEnabled val="1"/>
        </dgm:presLayoutVars>
      </dgm:prSet>
      <dgm:spPr/>
    </dgm:pt>
    <dgm:pt modelId="{BD0D5FA5-0448-E140-9F63-9A614C328A1F}" type="pres">
      <dgm:prSet presAssocID="{B53FB730-E557-874B-A282-C69FB0F9D978}" presName="spacer" presStyleCnt="0"/>
      <dgm:spPr/>
    </dgm:pt>
    <dgm:pt modelId="{24B4CAC9-961E-8A4C-93AB-CF030FDBEB41}" type="pres">
      <dgm:prSet presAssocID="{69A19BFE-AF82-9F46-88B5-AA76CA0D0084}" presName="comp" presStyleCnt="0"/>
      <dgm:spPr/>
    </dgm:pt>
    <dgm:pt modelId="{10B22506-C0F4-8C4D-A5AD-344A16720EBD}" type="pres">
      <dgm:prSet presAssocID="{69A19BFE-AF82-9F46-88B5-AA76CA0D0084}" presName="box" presStyleLbl="node1" presStyleIdx="1" presStyleCnt="3"/>
      <dgm:spPr/>
    </dgm:pt>
    <dgm:pt modelId="{9CE046F1-B066-094E-A533-3EEBDBA9186C}" type="pres">
      <dgm:prSet presAssocID="{69A19BFE-AF82-9F46-88B5-AA76CA0D0084}"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23A49FB6-6FC1-9843-BF8F-708C5AB400D1}" type="pres">
      <dgm:prSet presAssocID="{69A19BFE-AF82-9F46-88B5-AA76CA0D0084}" presName="text" presStyleLbl="node1" presStyleIdx="1" presStyleCnt="3">
        <dgm:presLayoutVars>
          <dgm:bulletEnabled val="1"/>
        </dgm:presLayoutVars>
      </dgm:prSet>
      <dgm:spPr/>
    </dgm:pt>
    <dgm:pt modelId="{29F4B735-3D10-D744-A639-059BBEBA01F8}" type="pres">
      <dgm:prSet presAssocID="{3DF23D91-2892-D54C-8B25-A4A4177F41DF}" presName="spacer" presStyleCnt="0"/>
      <dgm:spPr/>
    </dgm:pt>
    <dgm:pt modelId="{BAF41635-775A-7443-AF1B-A47557E78FEE}" type="pres">
      <dgm:prSet presAssocID="{1587454B-29C1-034E-A64A-E80AC22CAEDB}" presName="comp" presStyleCnt="0"/>
      <dgm:spPr/>
    </dgm:pt>
    <dgm:pt modelId="{57643946-71CC-E149-A74C-45E0C55AE6E8}" type="pres">
      <dgm:prSet presAssocID="{1587454B-29C1-034E-A64A-E80AC22CAEDB}" presName="box" presStyleLbl="node1" presStyleIdx="2" presStyleCnt="3" custLinFactNeighborY="865"/>
      <dgm:spPr/>
    </dgm:pt>
    <dgm:pt modelId="{C1FA8E15-0B71-5F4D-B6B9-2A47FA56FA63}" type="pres">
      <dgm:prSet presAssocID="{1587454B-29C1-034E-A64A-E80AC22CAEDB}"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9FFAAF49-CFB8-BE4A-BCD5-233D9C13E387}" type="pres">
      <dgm:prSet presAssocID="{1587454B-29C1-034E-A64A-E80AC22CAEDB}" presName="text" presStyleLbl="node1" presStyleIdx="2" presStyleCnt="3">
        <dgm:presLayoutVars>
          <dgm:bulletEnabled val="1"/>
        </dgm:presLayoutVars>
      </dgm:prSet>
      <dgm:spPr/>
    </dgm:pt>
  </dgm:ptLst>
  <dgm:cxnLst>
    <dgm:cxn modelId="{90D8D70F-5436-A84E-A6AB-67C50F50C1C9}" type="presOf" srcId="{2F01FAE0-81A5-3041-863A-C54BEAE93C94}" destId="{10B22506-C0F4-8C4D-A5AD-344A16720EBD}" srcOrd="0" destOrd="2" presId="urn:microsoft.com/office/officeart/2005/8/layout/vList4"/>
    <dgm:cxn modelId="{EA1A3110-099B-704D-9FA4-056BFABD7A65}" type="presOf" srcId="{8A5393F7-9344-AC43-88D2-8930251F32C3}" destId="{23A49FB6-6FC1-9843-BF8F-708C5AB400D1}" srcOrd="1" destOrd="1" presId="urn:microsoft.com/office/officeart/2005/8/layout/vList4"/>
    <dgm:cxn modelId="{3F202113-78A9-EB40-A1AD-9D2119C0C2F9}" type="presOf" srcId="{26515080-711F-D647-A91F-D4D419E9B5EC}" destId="{F7F1A773-0C59-1C46-B566-588D4DF705B8}" srcOrd="0" destOrd="1" presId="urn:microsoft.com/office/officeart/2005/8/layout/vList4"/>
    <dgm:cxn modelId="{DD708718-9293-BC49-9C8F-8D29DDC940C9}" type="presOf" srcId="{3E8CDAAB-1C55-FB4E-8368-3E219FBC6FA9}" destId="{9FFAAF49-CFB8-BE4A-BCD5-233D9C13E387}" srcOrd="1" destOrd="1" presId="urn:microsoft.com/office/officeart/2005/8/layout/vList4"/>
    <dgm:cxn modelId="{F0D35C1C-BC14-A54C-8A11-76FFB4433883}" type="presOf" srcId="{8A5393F7-9344-AC43-88D2-8930251F32C3}" destId="{10B22506-C0F4-8C4D-A5AD-344A16720EBD}" srcOrd="0" destOrd="1" presId="urn:microsoft.com/office/officeart/2005/8/layout/vList4"/>
    <dgm:cxn modelId="{9773C929-AF6A-E946-9327-FAAACE1FA01A}" srcId="{352F8983-FB1B-654C-A2F4-97EC0E65C721}" destId="{26515080-711F-D647-A91F-D4D419E9B5EC}" srcOrd="0" destOrd="0" parTransId="{4352DA80-CA08-A041-8CB8-C41087793D9A}" sibTransId="{9C7CE4AD-DD40-1C45-8CA3-C447F5445868}"/>
    <dgm:cxn modelId="{4C6EF02D-4C03-E241-81F7-70C92D59A986}" type="presOf" srcId="{2F01FAE0-81A5-3041-863A-C54BEAE93C94}" destId="{23A49FB6-6FC1-9843-BF8F-708C5AB400D1}" srcOrd="1" destOrd="2" presId="urn:microsoft.com/office/officeart/2005/8/layout/vList4"/>
    <dgm:cxn modelId="{586DAF35-25B8-E94A-B244-0D8759B413A1}" srcId="{627259C0-B938-F248-B970-6289FBC4C63E}" destId="{69A19BFE-AF82-9F46-88B5-AA76CA0D0084}" srcOrd="1" destOrd="0" parTransId="{353B5436-C46F-F64A-90F2-D1FAF863C781}" sibTransId="{3DF23D91-2892-D54C-8B25-A4A4177F41DF}"/>
    <dgm:cxn modelId="{A6ABB84E-8DE4-5D40-9415-20849A1891A8}" type="presOf" srcId="{34A69652-DF34-D14E-9324-A10878BF1FD6}" destId="{57643946-71CC-E149-A74C-45E0C55AE6E8}" srcOrd="0" destOrd="2" presId="urn:microsoft.com/office/officeart/2005/8/layout/vList4"/>
    <dgm:cxn modelId="{1C92B754-A12D-9948-A5A8-04622DE4C2D3}" srcId="{627259C0-B938-F248-B970-6289FBC4C63E}" destId="{352F8983-FB1B-654C-A2F4-97EC0E65C721}" srcOrd="0" destOrd="0" parTransId="{0E520220-5BA1-6C47-BF71-975969754BEF}" sibTransId="{B53FB730-E557-874B-A282-C69FB0F9D978}"/>
    <dgm:cxn modelId="{1579B055-07F8-4547-839D-4176528FE71E}" type="presOf" srcId="{1587454B-29C1-034E-A64A-E80AC22CAEDB}" destId="{57643946-71CC-E149-A74C-45E0C55AE6E8}" srcOrd="0" destOrd="0" presId="urn:microsoft.com/office/officeart/2005/8/layout/vList4"/>
    <dgm:cxn modelId="{BCD30E78-C2E9-994D-A088-D1FB546121FF}" srcId="{69A19BFE-AF82-9F46-88B5-AA76CA0D0084}" destId="{8A5393F7-9344-AC43-88D2-8930251F32C3}" srcOrd="0" destOrd="0" parTransId="{7EE6B7D7-D1AE-D14E-8538-1912E1673AED}" sibTransId="{5C39CDF7-6CC1-0F42-BA31-322081559C95}"/>
    <dgm:cxn modelId="{E0EC468B-4429-7A4C-88FB-02CD21166A16}" srcId="{69A19BFE-AF82-9F46-88B5-AA76CA0D0084}" destId="{2F01FAE0-81A5-3041-863A-C54BEAE93C94}" srcOrd="1" destOrd="0" parTransId="{95C0E171-06B4-CE40-B41D-E2D9690D8C3F}" sibTransId="{AED4FC95-7DD2-8442-9721-C866F16FC005}"/>
    <dgm:cxn modelId="{8BC40392-C727-D342-9EAD-9AC1F1D23ABC}" type="presOf" srcId="{627259C0-B938-F248-B970-6289FBC4C63E}" destId="{9FD026DA-7386-4545-A923-1EFE2CEC4487}" srcOrd="0" destOrd="0" presId="urn:microsoft.com/office/officeart/2005/8/layout/vList4"/>
    <dgm:cxn modelId="{FD2EE69A-BF97-984A-84CF-04A40B8024BA}" type="presOf" srcId="{26515080-711F-D647-A91F-D4D419E9B5EC}" destId="{05D7C5B6-A778-BA44-AE8C-CB25D0608A96}" srcOrd="1" destOrd="1" presId="urn:microsoft.com/office/officeart/2005/8/layout/vList4"/>
    <dgm:cxn modelId="{E71B529D-D7A6-D14C-89BA-4F6F82A869F5}" srcId="{352F8983-FB1B-654C-A2F4-97EC0E65C721}" destId="{A97E7910-B1BB-D347-8C5B-073CD5200FD6}" srcOrd="1" destOrd="0" parTransId="{BCAEC184-8B8E-4748-9C81-6718764E4B7A}" sibTransId="{FCBAE320-381A-BA49-B5F6-CBB1EBF16C3A}"/>
    <dgm:cxn modelId="{1979FDA2-3109-E84A-B0DA-924E10802347}" type="presOf" srcId="{1587454B-29C1-034E-A64A-E80AC22CAEDB}" destId="{9FFAAF49-CFB8-BE4A-BCD5-233D9C13E387}" srcOrd="1" destOrd="0" presId="urn:microsoft.com/office/officeart/2005/8/layout/vList4"/>
    <dgm:cxn modelId="{73AD01AE-5FB9-7B48-89F1-C9A01EFE719E}" type="presOf" srcId="{34A69652-DF34-D14E-9324-A10878BF1FD6}" destId="{9FFAAF49-CFB8-BE4A-BCD5-233D9C13E387}" srcOrd="1" destOrd="2" presId="urn:microsoft.com/office/officeart/2005/8/layout/vList4"/>
    <dgm:cxn modelId="{A1127ABC-9F0A-6E45-AD35-08E3EACFF584}" type="presOf" srcId="{A97E7910-B1BB-D347-8C5B-073CD5200FD6}" destId="{05D7C5B6-A778-BA44-AE8C-CB25D0608A96}" srcOrd="1" destOrd="2" presId="urn:microsoft.com/office/officeart/2005/8/layout/vList4"/>
    <dgm:cxn modelId="{E6365BBD-2CB7-4340-B705-87E7570242BD}" type="presOf" srcId="{352F8983-FB1B-654C-A2F4-97EC0E65C721}" destId="{F7F1A773-0C59-1C46-B566-588D4DF705B8}" srcOrd="0" destOrd="0" presId="urn:microsoft.com/office/officeart/2005/8/layout/vList4"/>
    <dgm:cxn modelId="{FA8244C9-D7DF-6E43-B3DC-1F45C4897047}" srcId="{1587454B-29C1-034E-A64A-E80AC22CAEDB}" destId="{34A69652-DF34-D14E-9324-A10878BF1FD6}" srcOrd="1" destOrd="0" parTransId="{915E7A4E-178C-B243-A814-76112EEA0D49}" sibTransId="{92B56AD3-2ADB-E648-8E21-31D6D2670C3E}"/>
    <dgm:cxn modelId="{3757A8CA-FC0F-CC4D-A19F-8C7BA067BB64}" type="presOf" srcId="{352F8983-FB1B-654C-A2F4-97EC0E65C721}" destId="{05D7C5B6-A778-BA44-AE8C-CB25D0608A96}" srcOrd="1" destOrd="0" presId="urn:microsoft.com/office/officeart/2005/8/layout/vList4"/>
    <dgm:cxn modelId="{02FC50CB-5C9B-D049-9501-38376F3A1CC1}" type="presOf" srcId="{3E8CDAAB-1C55-FB4E-8368-3E219FBC6FA9}" destId="{57643946-71CC-E149-A74C-45E0C55AE6E8}" srcOrd="0" destOrd="1" presId="urn:microsoft.com/office/officeart/2005/8/layout/vList4"/>
    <dgm:cxn modelId="{C1695ED4-5DAB-6448-832D-26D330538466}" type="presOf" srcId="{69A19BFE-AF82-9F46-88B5-AA76CA0D0084}" destId="{10B22506-C0F4-8C4D-A5AD-344A16720EBD}" srcOrd="0" destOrd="0" presId="urn:microsoft.com/office/officeart/2005/8/layout/vList4"/>
    <dgm:cxn modelId="{142C21DB-AD73-F54C-B968-86969E6935E4}" type="presOf" srcId="{69A19BFE-AF82-9F46-88B5-AA76CA0D0084}" destId="{23A49FB6-6FC1-9843-BF8F-708C5AB400D1}" srcOrd="1" destOrd="0" presId="urn:microsoft.com/office/officeart/2005/8/layout/vList4"/>
    <dgm:cxn modelId="{A2BE23E2-58FE-DB49-ACE5-57B249E5C34A}" srcId="{1587454B-29C1-034E-A64A-E80AC22CAEDB}" destId="{3E8CDAAB-1C55-FB4E-8368-3E219FBC6FA9}" srcOrd="0" destOrd="0" parTransId="{4B5EBE3E-6CAB-7342-94D0-17AB1548838C}" sibTransId="{36ADEEAE-DDAE-2A48-9A49-DAD7EC45B0AE}"/>
    <dgm:cxn modelId="{18CC7AEF-4B09-4D42-A1D9-2449A500797C}" type="presOf" srcId="{A97E7910-B1BB-D347-8C5B-073CD5200FD6}" destId="{F7F1A773-0C59-1C46-B566-588D4DF705B8}" srcOrd="0" destOrd="2" presId="urn:microsoft.com/office/officeart/2005/8/layout/vList4"/>
    <dgm:cxn modelId="{8077E9F8-E16F-4C4D-871A-A84DAC102D32}" srcId="{627259C0-B938-F248-B970-6289FBC4C63E}" destId="{1587454B-29C1-034E-A64A-E80AC22CAEDB}" srcOrd="2" destOrd="0" parTransId="{497EF72F-9C97-3B43-918A-AAA8D2F6B017}" sibTransId="{4646C36A-AD03-C947-BA6D-256C86B30510}"/>
    <dgm:cxn modelId="{25D91587-D469-7944-A6BC-4DF135C13C55}" type="presParOf" srcId="{9FD026DA-7386-4545-A923-1EFE2CEC4487}" destId="{6DFD237C-0A95-6046-A328-F4F5A52EFC5D}" srcOrd="0" destOrd="0" presId="urn:microsoft.com/office/officeart/2005/8/layout/vList4"/>
    <dgm:cxn modelId="{809B084B-9A5E-6E46-90EB-F803351C65B9}" type="presParOf" srcId="{6DFD237C-0A95-6046-A328-F4F5A52EFC5D}" destId="{F7F1A773-0C59-1C46-B566-588D4DF705B8}" srcOrd="0" destOrd="0" presId="urn:microsoft.com/office/officeart/2005/8/layout/vList4"/>
    <dgm:cxn modelId="{22D3CCFE-9FED-E54D-A044-EC016B343882}" type="presParOf" srcId="{6DFD237C-0A95-6046-A328-F4F5A52EFC5D}" destId="{37B6240F-4B2F-3E43-A752-742DCE885583}" srcOrd="1" destOrd="0" presId="urn:microsoft.com/office/officeart/2005/8/layout/vList4"/>
    <dgm:cxn modelId="{9DBEBEFB-0FC9-0F48-8938-40ADFE09E02A}" type="presParOf" srcId="{6DFD237C-0A95-6046-A328-F4F5A52EFC5D}" destId="{05D7C5B6-A778-BA44-AE8C-CB25D0608A96}" srcOrd="2" destOrd="0" presId="urn:microsoft.com/office/officeart/2005/8/layout/vList4"/>
    <dgm:cxn modelId="{B9AE6065-262B-DD42-85D7-E5924479C598}" type="presParOf" srcId="{9FD026DA-7386-4545-A923-1EFE2CEC4487}" destId="{BD0D5FA5-0448-E140-9F63-9A614C328A1F}" srcOrd="1" destOrd="0" presId="urn:microsoft.com/office/officeart/2005/8/layout/vList4"/>
    <dgm:cxn modelId="{E6F417B4-738F-6A42-B094-F4BF63A3BA14}" type="presParOf" srcId="{9FD026DA-7386-4545-A923-1EFE2CEC4487}" destId="{24B4CAC9-961E-8A4C-93AB-CF030FDBEB41}" srcOrd="2" destOrd="0" presId="urn:microsoft.com/office/officeart/2005/8/layout/vList4"/>
    <dgm:cxn modelId="{E5C6DA74-A6D7-4B49-81D5-28F55FC6A5A4}" type="presParOf" srcId="{24B4CAC9-961E-8A4C-93AB-CF030FDBEB41}" destId="{10B22506-C0F4-8C4D-A5AD-344A16720EBD}" srcOrd="0" destOrd="0" presId="urn:microsoft.com/office/officeart/2005/8/layout/vList4"/>
    <dgm:cxn modelId="{8708589E-8B53-2948-BE7B-16C1D5F01B8B}" type="presParOf" srcId="{24B4CAC9-961E-8A4C-93AB-CF030FDBEB41}" destId="{9CE046F1-B066-094E-A533-3EEBDBA9186C}" srcOrd="1" destOrd="0" presId="urn:microsoft.com/office/officeart/2005/8/layout/vList4"/>
    <dgm:cxn modelId="{41AC37F3-5E52-0C46-B073-AA000F3326BF}" type="presParOf" srcId="{24B4CAC9-961E-8A4C-93AB-CF030FDBEB41}" destId="{23A49FB6-6FC1-9843-BF8F-708C5AB400D1}" srcOrd="2" destOrd="0" presId="urn:microsoft.com/office/officeart/2005/8/layout/vList4"/>
    <dgm:cxn modelId="{AF9F553F-FC6E-4D4F-BEBF-D2394E8AAE47}" type="presParOf" srcId="{9FD026DA-7386-4545-A923-1EFE2CEC4487}" destId="{29F4B735-3D10-D744-A639-059BBEBA01F8}" srcOrd="3" destOrd="0" presId="urn:microsoft.com/office/officeart/2005/8/layout/vList4"/>
    <dgm:cxn modelId="{A385C513-D81C-4548-B258-AEF81006CB90}" type="presParOf" srcId="{9FD026DA-7386-4545-A923-1EFE2CEC4487}" destId="{BAF41635-775A-7443-AF1B-A47557E78FEE}" srcOrd="4" destOrd="0" presId="urn:microsoft.com/office/officeart/2005/8/layout/vList4"/>
    <dgm:cxn modelId="{E0C7C832-2093-9B4C-8C0E-3A8C3769A747}" type="presParOf" srcId="{BAF41635-775A-7443-AF1B-A47557E78FEE}" destId="{57643946-71CC-E149-A74C-45E0C55AE6E8}" srcOrd="0" destOrd="0" presId="urn:microsoft.com/office/officeart/2005/8/layout/vList4"/>
    <dgm:cxn modelId="{91B2EA1A-34BF-4548-82A6-A38098F62A2F}" type="presParOf" srcId="{BAF41635-775A-7443-AF1B-A47557E78FEE}" destId="{C1FA8E15-0B71-5F4D-B6B9-2A47FA56FA63}" srcOrd="1" destOrd="0" presId="urn:microsoft.com/office/officeart/2005/8/layout/vList4"/>
    <dgm:cxn modelId="{338785AB-E62D-5941-865B-D1AC77AB2249}" type="presParOf" srcId="{BAF41635-775A-7443-AF1B-A47557E78FEE}" destId="{9FFAAF49-CFB8-BE4A-BCD5-233D9C13E387}"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1A773-0C59-1C46-B566-588D4DF705B8}">
      <dsp:nvSpPr>
        <dsp:cNvPr id="0" name=""/>
        <dsp:cNvSpPr/>
      </dsp:nvSpPr>
      <dsp:spPr>
        <a:xfrm>
          <a:off x="0" y="0"/>
          <a:ext cx="6121400" cy="1342925"/>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rial" charset="0"/>
              <a:ea typeface="Arial" charset="0"/>
              <a:cs typeface="Arial" charset="0"/>
            </a:rPr>
            <a:t>Agility and productivity</a:t>
          </a:r>
          <a:endParaRPr lang="en-US" sz="1600" kern="1200" dirty="0">
            <a:latin typeface="Arial" charset="0"/>
            <a:ea typeface="Arial" charset="0"/>
            <a:cs typeface="Arial" charset="0"/>
          </a:endParaRPr>
        </a:p>
        <a:p>
          <a:pPr marL="114300" lvl="1" indent="-114300" algn="l" defTabSz="533400">
            <a:lnSpc>
              <a:spcPct val="90000"/>
            </a:lnSpc>
            <a:spcBef>
              <a:spcPct val="0"/>
            </a:spcBef>
            <a:spcAft>
              <a:spcPct val="15000"/>
            </a:spcAft>
            <a:buChar char="•"/>
          </a:pPr>
          <a:r>
            <a:rPr lang="en-US" sz="1200" kern="1200" dirty="0">
              <a:latin typeface="Arial" charset="0"/>
              <a:ea typeface="Arial" charset="0"/>
              <a:cs typeface="Arial" charset="0"/>
            </a:rPr>
            <a:t>The team that is developing the microservice can completely understand the codebase</a:t>
          </a:r>
        </a:p>
        <a:p>
          <a:pPr marL="114300" lvl="1" indent="-114300" algn="l" defTabSz="533400">
            <a:lnSpc>
              <a:spcPct val="90000"/>
            </a:lnSpc>
            <a:spcBef>
              <a:spcPct val="0"/>
            </a:spcBef>
            <a:spcAft>
              <a:spcPct val="15000"/>
            </a:spcAft>
            <a:buChar char="•"/>
          </a:pPr>
          <a:r>
            <a:rPr lang="en-US" sz="1200" kern="1200" dirty="0">
              <a:latin typeface="Arial" charset="0"/>
              <a:ea typeface="Arial" charset="0"/>
              <a:cs typeface="Arial" charset="0"/>
            </a:rPr>
            <a:t>They can build, deploy, and test it independently of other components in much faster iteration cycles</a:t>
          </a:r>
        </a:p>
      </dsp:txBody>
      <dsp:txXfrm>
        <a:off x="1358572" y="0"/>
        <a:ext cx="4762827" cy="1342925"/>
      </dsp:txXfrm>
    </dsp:sp>
    <dsp:sp modelId="{37B6240F-4B2F-3E43-A752-742DCE885583}">
      <dsp:nvSpPr>
        <dsp:cNvPr id="0" name=""/>
        <dsp:cNvSpPr/>
      </dsp:nvSpPr>
      <dsp:spPr>
        <a:xfrm>
          <a:off x="134292" y="134292"/>
          <a:ext cx="1224280" cy="10743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0B22506-C0F4-8C4D-A5AD-344A16720EBD}">
      <dsp:nvSpPr>
        <dsp:cNvPr id="0" name=""/>
        <dsp:cNvSpPr/>
      </dsp:nvSpPr>
      <dsp:spPr>
        <a:xfrm>
          <a:off x="0" y="1477218"/>
          <a:ext cx="6121400" cy="1342925"/>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rial" charset="0"/>
              <a:ea typeface="Arial" charset="0"/>
              <a:cs typeface="Arial" charset="0"/>
            </a:rPr>
            <a:t>Scalability</a:t>
          </a:r>
          <a:endParaRPr lang="en-US" sz="1600" kern="1200" dirty="0">
            <a:latin typeface="Arial" charset="0"/>
            <a:ea typeface="Arial" charset="0"/>
            <a:cs typeface="Arial" charset="0"/>
          </a:endParaRPr>
        </a:p>
        <a:p>
          <a:pPr marL="114300" lvl="1" indent="-114300" algn="l" defTabSz="533400">
            <a:lnSpc>
              <a:spcPct val="90000"/>
            </a:lnSpc>
            <a:spcBef>
              <a:spcPct val="0"/>
            </a:spcBef>
            <a:spcAft>
              <a:spcPct val="15000"/>
            </a:spcAft>
            <a:buChar char="•"/>
          </a:pPr>
          <a:r>
            <a:rPr lang="en-US" sz="1200" kern="1200" dirty="0">
              <a:latin typeface="Arial" charset="0"/>
              <a:ea typeface="Arial" charset="0"/>
              <a:cs typeface="Arial" charset="0"/>
            </a:rPr>
            <a:t>The Microservices development team can scale the component at run time independently of other microservice components</a:t>
          </a:r>
        </a:p>
        <a:p>
          <a:pPr marL="114300" lvl="1" indent="-114300" algn="l" defTabSz="533400">
            <a:lnSpc>
              <a:spcPct val="90000"/>
            </a:lnSpc>
            <a:spcBef>
              <a:spcPct val="0"/>
            </a:spcBef>
            <a:spcAft>
              <a:spcPct val="15000"/>
            </a:spcAft>
            <a:buChar char="•"/>
          </a:pPr>
          <a:r>
            <a:rPr lang="en-US" sz="1200" kern="1200" dirty="0">
              <a:latin typeface="Arial" charset="0"/>
              <a:ea typeface="Arial" charset="0"/>
              <a:cs typeface="Arial" charset="0"/>
            </a:rPr>
            <a:t>These Microservices take advantage of the elastic capabilities of cloud-native environments that have cost-effective access to enormous resources</a:t>
          </a:r>
        </a:p>
      </dsp:txBody>
      <dsp:txXfrm>
        <a:off x="1358572" y="1477218"/>
        <a:ext cx="4762827" cy="1342925"/>
      </dsp:txXfrm>
    </dsp:sp>
    <dsp:sp modelId="{9CE046F1-B066-094E-A533-3EEBDBA9186C}">
      <dsp:nvSpPr>
        <dsp:cNvPr id="0" name=""/>
        <dsp:cNvSpPr/>
      </dsp:nvSpPr>
      <dsp:spPr>
        <a:xfrm>
          <a:off x="134292" y="1611511"/>
          <a:ext cx="1224280" cy="107434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7643946-71CC-E149-A74C-45E0C55AE6E8}">
      <dsp:nvSpPr>
        <dsp:cNvPr id="0" name=""/>
        <dsp:cNvSpPr/>
      </dsp:nvSpPr>
      <dsp:spPr>
        <a:xfrm>
          <a:off x="0" y="2954437"/>
          <a:ext cx="6121400" cy="1342925"/>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latin typeface="Arial" charset="0"/>
              <a:ea typeface="Arial" charset="0"/>
              <a:cs typeface="Arial" charset="0"/>
            </a:rPr>
            <a:t>Resilience</a:t>
          </a:r>
          <a:endParaRPr lang="en-US" sz="1600" kern="1200" dirty="0">
            <a:latin typeface="Arial" charset="0"/>
            <a:ea typeface="Arial" charset="0"/>
            <a:cs typeface="Arial" charset="0"/>
          </a:endParaRPr>
        </a:p>
        <a:p>
          <a:pPr marL="114300" lvl="1" indent="-114300" algn="l" defTabSz="533400">
            <a:lnSpc>
              <a:spcPct val="90000"/>
            </a:lnSpc>
            <a:spcBef>
              <a:spcPct val="0"/>
            </a:spcBef>
            <a:spcAft>
              <a:spcPct val="15000"/>
            </a:spcAft>
            <a:buChar char="•"/>
          </a:pPr>
          <a:r>
            <a:rPr lang="en-US" sz="1200" kern="1200" dirty="0">
              <a:latin typeface="Arial" charset="0"/>
              <a:ea typeface="Arial" charset="0"/>
              <a:cs typeface="Arial" charset="0"/>
            </a:rPr>
            <a:t>The separate run time immediately provides resilience that is independent of failures in other components</a:t>
          </a:r>
        </a:p>
        <a:p>
          <a:pPr marL="114300" lvl="1" indent="-114300" algn="l" defTabSz="533400">
            <a:lnSpc>
              <a:spcPct val="90000"/>
            </a:lnSpc>
            <a:spcBef>
              <a:spcPct val="0"/>
            </a:spcBef>
            <a:spcAft>
              <a:spcPct val="15000"/>
            </a:spcAft>
            <a:buChar char="•"/>
          </a:pPr>
          <a:r>
            <a:rPr lang="en-US" sz="1200" kern="1200" dirty="0">
              <a:latin typeface="Arial" charset="0"/>
              <a:ea typeface="Arial" charset="0"/>
              <a:cs typeface="Arial" charset="0"/>
            </a:rPr>
            <a:t>Technologies such as containers enable microservice components to fail quickly and independently, instead of taking down whole areas of unrelated functionality</a:t>
          </a:r>
        </a:p>
      </dsp:txBody>
      <dsp:txXfrm>
        <a:off x="1358572" y="2954437"/>
        <a:ext cx="4762827" cy="1342925"/>
      </dsp:txXfrm>
    </dsp:sp>
    <dsp:sp modelId="{C1FA8E15-0B71-5F4D-B6B9-2A47FA56FA63}">
      <dsp:nvSpPr>
        <dsp:cNvPr id="0" name=""/>
        <dsp:cNvSpPr/>
      </dsp:nvSpPr>
      <dsp:spPr>
        <a:xfrm>
          <a:off x="134292" y="3088729"/>
          <a:ext cx="1224280" cy="107434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7CA97A-0638-E840-8C03-5D0B62C621A0}" type="slidenum">
              <a:rPr lang="en-US" smtClean="0"/>
              <a:t>2</a:t>
            </a:fld>
            <a:endParaRPr lang="en-US"/>
          </a:p>
        </p:txBody>
      </p:sp>
    </p:spTree>
    <p:extLst>
      <p:ext uri="{BB962C8B-B14F-4D97-AF65-F5344CB8AC3E}">
        <p14:creationId xmlns:p14="http://schemas.microsoft.com/office/powerpoint/2010/main" val="47805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dirty="0"/>
          </a:p>
        </p:txBody>
      </p:sp>
    </p:spTree>
    <p:extLst>
      <p:ext uri="{BB962C8B-B14F-4D97-AF65-F5344CB8AC3E}">
        <p14:creationId xmlns:p14="http://schemas.microsoft.com/office/powerpoint/2010/main" val="339232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use the IBM Cloud “method” loop here instead???!!!!</a:t>
            </a:r>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301337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72283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animated slide completed in 4 clicks to show how Stock Trader lite works:</a:t>
            </a:r>
          </a:p>
          <a:p>
            <a:endParaRPr lang="en-US" dirty="0"/>
          </a:p>
          <a:p>
            <a:r>
              <a:rPr lang="en-US" dirty="0"/>
              <a:t>After the first click:  Shows a “Buy” request from the Web App </a:t>
            </a:r>
            <a:r>
              <a:rPr lang="en-US" dirty="0" err="1"/>
              <a:t>Tradr</a:t>
            </a:r>
            <a:r>
              <a:rPr lang="en-US" dirty="0"/>
              <a:t> calling the Portfolio service. It sends a request to the </a:t>
            </a:r>
            <a:r>
              <a:rPr lang="en-US" dirty="0" err="1"/>
              <a:t>StockQuote</a:t>
            </a:r>
            <a:r>
              <a:rPr lang="en-US" dirty="0"/>
              <a:t> service to get the latest price of the stock being purchased via an API Connect Proxy to an external stock quote service. The trade is recorded in MariaDB and a conf is sent back to the UI</a:t>
            </a:r>
          </a:p>
          <a:p>
            <a:endParaRPr lang="en-US" dirty="0"/>
          </a:p>
          <a:p>
            <a:r>
              <a:rPr lang="en-US" dirty="0"/>
              <a:t>After 2</a:t>
            </a:r>
            <a:r>
              <a:rPr lang="en-US" baseline="30000" dirty="0"/>
              <a:t>nd</a:t>
            </a:r>
            <a:r>
              <a:rPr lang="en-US" dirty="0"/>
              <a:t> click : The Portfolio svc sends the details of the transaction to a Kafka topic via a Kafka </a:t>
            </a:r>
            <a:r>
              <a:rPr lang="en-US" dirty="0" err="1"/>
              <a:t>prpxy</a:t>
            </a:r>
            <a:r>
              <a:rPr lang="en-US" dirty="0"/>
              <a:t> running in the K8s  cluster.</a:t>
            </a:r>
          </a:p>
          <a:p>
            <a:endParaRPr lang="en-US" dirty="0"/>
          </a:p>
          <a:p>
            <a:r>
              <a:rPr lang="en-US" dirty="0"/>
              <a:t>After 3</a:t>
            </a:r>
            <a:r>
              <a:rPr lang="en-US" baseline="30000" dirty="0"/>
              <a:t>rd</a:t>
            </a:r>
            <a:r>
              <a:rPr lang="en-US" dirty="0"/>
              <a:t> click:  The </a:t>
            </a:r>
            <a:r>
              <a:rPr lang="en-US"/>
              <a:t>Event Consumer </a:t>
            </a:r>
            <a:r>
              <a:rPr lang="en-US" dirty="0"/>
              <a:t>svc reads the message published to Kafka and updates Mongo</a:t>
            </a:r>
          </a:p>
          <a:p>
            <a:endParaRPr lang="en-US" dirty="0"/>
          </a:p>
          <a:p>
            <a:r>
              <a:rPr lang="en-US" dirty="0"/>
              <a:t>After 4</a:t>
            </a:r>
            <a:r>
              <a:rPr lang="en-US" baseline="30000" dirty="0"/>
              <a:t>th</a:t>
            </a:r>
            <a:r>
              <a:rPr lang="en-US" dirty="0"/>
              <a:t> click:  The Web App  also will request a portfolio summary (</a:t>
            </a:r>
            <a:r>
              <a:rPr lang="en-US" dirty="0" err="1"/>
              <a:t>eg</a:t>
            </a:r>
            <a:r>
              <a:rPr lang="en-US" dirty="0"/>
              <a:t> YTD loss/gain) from  the Portfolio svc which calls the Trade History service to  query  the trade history in Mongo and return a summary to the Web App</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2631254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print"/>
          <a:srcRect/>
          <a:stretch>
            <a:fillRect/>
          </a:stretch>
        </p:blipFill>
        <p:spPr bwMode="auto">
          <a:xfrm>
            <a:off x="0" y="-57151"/>
            <a:ext cx="12192000" cy="5666317"/>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6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1104" y="2779173"/>
            <a:ext cx="11411712" cy="902811"/>
          </a:xfrm>
        </p:spPr>
        <p:txBody>
          <a:bodyPr anchor="b" anchorCtr="0"/>
          <a:lstStyle>
            <a:lvl1pPr>
              <a:defRPr sz="6400">
                <a:solidFill>
                  <a:srgbClr val="F04E37"/>
                </a:solidFill>
              </a:defRPr>
            </a:lvl1pPr>
          </a:lstStyle>
          <a:p>
            <a:r>
              <a:rPr lang="en-US" dirty="0"/>
              <a:t>IBM Presentation Title</a:t>
            </a:r>
          </a:p>
        </p:txBody>
      </p:sp>
    </p:spTree>
    <p:extLst>
      <p:ext uri="{BB962C8B-B14F-4D97-AF65-F5344CB8AC3E}">
        <p14:creationId xmlns:p14="http://schemas.microsoft.com/office/powerpoint/2010/main" val="41860540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a:srcRect/>
          <a:stretch>
            <a:fillRect/>
          </a:stretch>
        </p:blipFill>
        <p:spPr bwMode="auto">
          <a:xfrm>
            <a:off x="0" y="0"/>
            <a:ext cx="12270317" cy="5623984"/>
          </a:xfrm>
          <a:prstGeom prst="rect">
            <a:avLst/>
          </a:prstGeom>
          <a:noFill/>
          <a:ln w="9525">
            <a:noFill/>
            <a:miter lim="800000"/>
            <a:headEnd/>
            <a:tailEnd/>
          </a:ln>
        </p:spPr>
      </p:pic>
      <p:sp>
        <p:nvSpPr>
          <p:cNvPr id="10" name="Title 8"/>
          <p:cNvSpPr>
            <a:spLocks noGrp="1"/>
          </p:cNvSpPr>
          <p:nvPr>
            <p:ph type="title" hasCustomPrompt="1"/>
          </p:nvPr>
        </p:nvSpPr>
        <p:spPr>
          <a:xfrm>
            <a:off x="451104" y="1487424"/>
            <a:ext cx="11411712" cy="2194560"/>
          </a:xfrm>
        </p:spPr>
        <p:txBody>
          <a:bodyPr anchor="b" anchorCtr="0">
            <a:noAutofit/>
          </a:bodyPr>
          <a:lstStyle>
            <a:lvl1pPr>
              <a:defRPr sz="60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718560"/>
            <a:ext cx="11375136" cy="451405"/>
          </a:xfrm>
        </p:spPr>
        <p:txBody>
          <a:bodyPr wrap="square" lIns="0" anchor="b" anchorCtr="0">
            <a:spAutoFit/>
          </a:bodyPr>
          <a:lstStyle>
            <a:lvl1pPr>
              <a:buNone/>
              <a:defRPr sz="2933">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544409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7432126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438151" y="1827214"/>
            <a:ext cx="5535083" cy="3656012"/>
          </a:xfrm>
        </p:spPr>
        <p:txBody>
          <a:bodyPr/>
          <a:lstStyle>
            <a:lvl1pPr>
              <a:defRPr sz="3733">
                <a:latin typeface="Arial" pitchFamily="34" charset="0"/>
                <a:cs typeface="Arial" pitchFamily="34" charset="0"/>
              </a:defRPr>
            </a:lvl1pPr>
            <a:lvl2pPr>
              <a:defRPr sz="3200">
                <a:latin typeface="Arial" pitchFamily="34" charset="0"/>
                <a:cs typeface="Arial" pitchFamily="34" charset="0"/>
              </a:defRPr>
            </a:lvl2pPr>
            <a:lvl3pPr>
              <a:defRPr sz="2667">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6435" y="1827214"/>
            <a:ext cx="5535084" cy="3656012"/>
          </a:xfrm>
        </p:spPr>
        <p:txBody>
          <a:bodyPr/>
          <a:lstStyle>
            <a:lvl1pPr>
              <a:defRPr sz="3733">
                <a:latin typeface="Arial" pitchFamily="34" charset="0"/>
                <a:cs typeface="Arial" pitchFamily="34" charset="0"/>
              </a:defRPr>
            </a:lvl1pPr>
            <a:lvl2pPr>
              <a:defRPr sz="3200">
                <a:latin typeface="Arial" pitchFamily="34" charset="0"/>
                <a:cs typeface="Arial" pitchFamily="34" charset="0"/>
              </a:defRPr>
            </a:lvl2pPr>
            <a:lvl3pPr>
              <a:defRPr sz="2667">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a:t>
            </a:fld>
            <a:endParaRPr lang="en-US" dirty="0"/>
          </a:p>
        </p:txBody>
      </p:sp>
    </p:spTree>
    <p:extLst>
      <p:ext uri="{BB962C8B-B14F-4D97-AF65-F5344CB8AC3E}">
        <p14:creationId xmlns:p14="http://schemas.microsoft.com/office/powerpoint/2010/main" val="2158740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4075215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86B34-EE3E-4742-AFD2-0EAAD73D02C2}"/>
              </a:ext>
            </a:extLst>
          </p:cNvPr>
          <p:cNvSpPr>
            <a:spLocks noGrp="1"/>
          </p:cNvSpPr>
          <p:nvPr>
            <p:ph type="dt" sz="half" idx="10"/>
          </p:nvPr>
        </p:nvSpPr>
        <p:spPr/>
        <p:txBody>
          <a:bodyPr/>
          <a:lstStyle/>
          <a:p>
            <a:fld id="{DB01D865-E82B-4F44-9ECF-E20B4D62538F}" type="datetimeFigureOut">
              <a:rPr lang="en-US" smtClean="0"/>
              <a:t>6/16/19</a:t>
            </a:fld>
            <a:endParaRPr lang="en-US"/>
          </a:p>
        </p:txBody>
      </p:sp>
      <p:sp>
        <p:nvSpPr>
          <p:cNvPr id="3" name="Footer Placeholder 2">
            <a:extLst>
              <a:ext uri="{FF2B5EF4-FFF2-40B4-BE49-F238E27FC236}">
                <a16:creationId xmlns:a16="http://schemas.microsoft.com/office/drawing/2014/main" id="{2606D3E9-5ADD-2A4B-91C9-08E68CDBC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A646C4-F89B-B84D-807D-351A60106F6F}"/>
              </a:ext>
            </a:extLst>
          </p:cNvPr>
          <p:cNvSpPr>
            <a:spLocks noGrp="1"/>
          </p:cNvSpPr>
          <p:nvPr>
            <p:ph type="sldNum" sz="quarter" idx="12"/>
          </p:nvPr>
        </p:nvSpPr>
        <p:spPr/>
        <p:txBody>
          <a:bodyPr/>
          <a:lstStyle/>
          <a:p>
            <a:fld id="{89CB6348-BE93-774C-8937-4BC573C51321}" type="slidenum">
              <a:rPr lang="en-US" smtClean="0"/>
              <a:t>‹#›</a:t>
            </a:fld>
            <a:endParaRPr lang="en-US"/>
          </a:p>
        </p:txBody>
      </p:sp>
    </p:spTree>
    <p:extLst>
      <p:ext uri="{BB962C8B-B14F-4D97-AF65-F5344CB8AC3E}">
        <p14:creationId xmlns:p14="http://schemas.microsoft.com/office/powerpoint/2010/main" val="190581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ags" Target="../tags/tag25.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9"/>
          <a:stretch>
            <a:fillRect/>
          </a:stretch>
        </p:blipFill>
        <p:spPr>
          <a:xfrm>
            <a:off x="0" y="6240629"/>
            <a:ext cx="1567287" cy="572235"/>
          </a:xfrm>
          <a:prstGeom prst="rect">
            <a:avLst/>
          </a:prstGeom>
        </p:spPr>
      </p:pic>
    </p:spTree>
    <p:custDataLst>
      <p:tags r:id="rId28"/>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5" r:id="rId22"/>
    <p:sldLayoutId id="2147483726" r:id="rId23"/>
    <p:sldLayoutId id="2147483727" r:id="rId24"/>
    <p:sldLayoutId id="2147483728" r:id="rId25"/>
    <p:sldLayoutId id="2147483729" r:id="rId26"/>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30"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8" Type="http://schemas.openxmlformats.org/officeDocument/2006/relationships/hyperlink" Target="http://www.grahamlea.com/2016/08/distributed-transactions-microservices-icebergs/" TargetMode="External"/><Relationship Id="rId3" Type="http://schemas.openxmlformats.org/officeDocument/2006/relationships/hyperlink" Target="https://martinfowler.com/articles/microservices.html" TargetMode="External"/><Relationship Id="rId7" Type="http://schemas.openxmlformats.org/officeDocument/2006/relationships/hyperlink" Target="https://12factor.net/" TargetMode="External"/><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hyperlink" Target="https://w3-03.sso.ibm.com/services/lighthouse/documents/D023183V03153V20" TargetMode="External"/><Relationship Id="rId5" Type="http://schemas.openxmlformats.org/officeDocument/2006/relationships/hyperlink" Target="https://www.nginx.com/blog/microservices-at-netflix-architectural-best-practices/" TargetMode="External"/><Relationship Id="rId4" Type="http://schemas.openxmlformats.org/officeDocument/2006/relationships/hyperlink" Target="http://www.redbooks.ibm.com/abstracts/sg248275.html?Open" TargetMode="External"/><Relationship Id="rId9" Type="http://schemas.openxmlformats.org/officeDocument/2006/relationships/hyperlink" Target="http://microservices.io/patterns/index.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13" Type="http://schemas.openxmlformats.org/officeDocument/2006/relationships/hyperlink" Target="http://microservices.io/patterns/deployment/service-deployment-platform.html" TargetMode="External"/><Relationship Id="rId18" Type="http://schemas.openxmlformats.org/officeDocument/2006/relationships/hyperlink" Target="http://microservices.io/patterns/communication-style/domain-specific.html" TargetMode="External"/><Relationship Id="rId26" Type="http://schemas.openxmlformats.org/officeDocument/2006/relationships/hyperlink" Target="http://microservices.io/patterns/data/database-per-service.html" TargetMode="External"/><Relationship Id="rId39" Type="http://schemas.openxmlformats.org/officeDocument/2006/relationships/hyperlink" Target="http://microservices.io/patterns/observability/health-check-api.html" TargetMode="External"/><Relationship Id="rId21" Type="http://schemas.openxmlformats.org/officeDocument/2006/relationships/hyperlink" Target="http://microservices.io/patterns/client-side-discovery.html" TargetMode="External"/><Relationship Id="rId34" Type="http://schemas.openxmlformats.org/officeDocument/2006/relationships/hyperlink" Target="http://microservices.io/patterns/observability/application-logging.html" TargetMode="External"/><Relationship Id="rId42" Type="http://schemas.openxmlformats.org/officeDocument/2006/relationships/hyperlink" Target="http://microservices.io/patterns/testing/service-component-test.html" TargetMode="External"/><Relationship Id="rId7" Type="http://schemas.openxmlformats.org/officeDocument/2006/relationships/hyperlink" Target="http://microservices.io/patterns/decomposition/decompose-by-subdomain.html" TargetMode="External"/><Relationship Id="rId2" Type="http://schemas.openxmlformats.org/officeDocument/2006/relationships/hyperlink" Target="http://microservices.io/patterns/index.html" TargetMode="External"/><Relationship Id="rId16" Type="http://schemas.openxmlformats.org/officeDocument/2006/relationships/hyperlink" Target="http://microservices.io/patterns/communication-style/rpi.html" TargetMode="External"/><Relationship Id="rId20" Type="http://schemas.openxmlformats.org/officeDocument/2006/relationships/hyperlink" Target="http://microservices.io/patterns/security/access-token.html" TargetMode="External"/><Relationship Id="rId29" Type="http://schemas.openxmlformats.org/officeDocument/2006/relationships/hyperlink" Target="http://microservices.io/patterns/data/event-sourcing.html" TargetMode="External"/><Relationship Id="rId41" Type="http://schemas.openxmlformats.org/officeDocument/2006/relationships/hyperlink" Target="http://microservices.io/patterns/ui/client-side-ui-composition.html" TargetMode="External"/><Relationship Id="rId1" Type="http://schemas.openxmlformats.org/officeDocument/2006/relationships/slideLayout" Target="../slideLayouts/slideLayout37.xml"/><Relationship Id="rId6" Type="http://schemas.openxmlformats.org/officeDocument/2006/relationships/hyperlink" Target="http://microservices.io/patterns/decomposition/decompose-by-business-capability.html" TargetMode="External"/><Relationship Id="rId11" Type="http://schemas.openxmlformats.org/officeDocument/2006/relationships/hyperlink" Target="http://microservices.io/patterns/deployment/service-per-container.html" TargetMode="External"/><Relationship Id="rId24" Type="http://schemas.openxmlformats.org/officeDocument/2006/relationships/hyperlink" Target="http://microservices.io/patterns/self-registration.html" TargetMode="External"/><Relationship Id="rId32" Type="http://schemas.openxmlformats.org/officeDocument/2006/relationships/hyperlink" Target="http://microservices.io/patterns/data/application-events.html" TargetMode="External"/><Relationship Id="rId37" Type="http://schemas.openxmlformats.org/officeDocument/2006/relationships/hyperlink" Target="http://microservices.io/patterns/observability/distributed-tracing.html" TargetMode="External"/><Relationship Id="rId40" Type="http://schemas.openxmlformats.org/officeDocument/2006/relationships/hyperlink" Target="http://microservices.io/patterns/ui/server-side-page-fragment-composition.html" TargetMode="External"/><Relationship Id="rId5" Type="http://schemas.openxmlformats.org/officeDocument/2006/relationships/hyperlink" Target="http://microservices.io/patterns/microservices.html" TargetMode="External"/><Relationship Id="rId15" Type="http://schemas.openxmlformats.org/officeDocument/2006/relationships/hyperlink" Target="http://microservices.io/patterns/externalized-configuration.html" TargetMode="External"/><Relationship Id="rId23" Type="http://schemas.openxmlformats.org/officeDocument/2006/relationships/hyperlink" Target="http://microservices.io/patterns/service-registry.html" TargetMode="External"/><Relationship Id="rId28" Type="http://schemas.openxmlformats.org/officeDocument/2006/relationships/hyperlink" Target="http://microservices.io/patterns/data/event-driven-architecture.html" TargetMode="External"/><Relationship Id="rId36" Type="http://schemas.openxmlformats.org/officeDocument/2006/relationships/hyperlink" Target="http://microservices.io/patterns/observability/audit-logging.html" TargetMode="External"/><Relationship Id="rId10" Type="http://schemas.openxmlformats.org/officeDocument/2006/relationships/hyperlink" Target="http://microservices.io/patterns/deployment/service-per-vm.html" TargetMode="External"/><Relationship Id="rId19" Type="http://schemas.openxmlformats.org/officeDocument/2006/relationships/hyperlink" Target="http://microservices.io/patterns/apigateway.html" TargetMode="External"/><Relationship Id="rId31" Type="http://schemas.openxmlformats.org/officeDocument/2006/relationships/hyperlink" Target="http://microservices.io/patterns/data/database-triggers.html" TargetMode="External"/><Relationship Id="rId44" Type="http://schemas.openxmlformats.org/officeDocument/2006/relationships/hyperlink" Target="http://microservices.io/patterns/reliability/circuit-breaker.html" TargetMode="External"/><Relationship Id="rId4" Type="http://schemas.openxmlformats.org/officeDocument/2006/relationships/hyperlink" Target="http://microservices.io/patterns/monolithic.html" TargetMode="External"/><Relationship Id="rId9" Type="http://schemas.openxmlformats.org/officeDocument/2006/relationships/hyperlink" Target="http://microservices.io/patterns/deployment/single-service-per-host.html" TargetMode="External"/><Relationship Id="rId14" Type="http://schemas.openxmlformats.org/officeDocument/2006/relationships/hyperlink" Target="http://microservices.io/patterns/microservice-chassis.html" TargetMode="External"/><Relationship Id="rId22" Type="http://schemas.openxmlformats.org/officeDocument/2006/relationships/hyperlink" Target="http://microservices.io/patterns/server-side-discovery.html" TargetMode="External"/><Relationship Id="rId27" Type="http://schemas.openxmlformats.org/officeDocument/2006/relationships/hyperlink" Target="http://microservices.io/patterns/data/shared-database.html" TargetMode="External"/><Relationship Id="rId30" Type="http://schemas.openxmlformats.org/officeDocument/2006/relationships/hyperlink" Target="http://microservices.io/patterns/data/transaction-log-tailing.html" TargetMode="External"/><Relationship Id="rId35" Type="http://schemas.openxmlformats.org/officeDocument/2006/relationships/hyperlink" Target="http://microservices.io/patterns/observability/application-metrics.html" TargetMode="External"/><Relationship Id="rId43" Type="http://schemas.openxmlformats.org/officeDocument/2006/relationships/hyperlink" Target="http://microservices.io/patterns/testing/service-integration-contract-test.html" TargetMode="External"/><Relationship Id="rId8" Type="http://schemas.openxmlformats.org/officeDocument/2006/relationships/hyperlink" Target="http://microservices.io/patterns/deployment/multiple-services-per-host.html" TargetMode="External"/><Relationship Id="rId3" Type="http://schemas.openxmlformats.org/officeDocument/2006/relationships/image" Target="../media/image25.png"/><Relationship Id="rId12" Type="http://schemas.openxmlformats.org/officeDocument/2006/relationships/hyperlink" Target="http://microservices.io/patterns/deployment/serverless-deployment.html" TargetMode="External"/><Relationship Id="rId17" Type="http://schemas.openxmlformats.org/officeDocument/2006/relationships/hyperlink" Target="http://microservices.io/patterns/communication-style/messaging.html" TargetMode="External"/><Relationship Id="rId25" Type="http://schemas.openxmlformats.org/officeDocument/2006/relationships/hyperlink" Target="http://microservices.io/patterns/3rd-party-registration.html" TargetMode="External"/><Relationship Id="rId33" Type="http://schemas.openxmlformats.org/officeDocument/2006/relationships/hyperlink" Target="http://microservices.io/patterns/data/cqrs.html" TargetMode="External"/><Relationship Id="rId38" Type="http://schemas.openxmlformats.org/officeDocument/2006/relationships/hyperlink" Target="http://microservices.io/patterns/observability/exception-tracking.html"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7.xml"/><Relationship Id="rId4" Type="http://schemas.openxmlformats.org/officeDocument/2006/relationships/image" Target="../media/image1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7636747" cy="2912533"/>
          </a:xfrm>
        </p:spPr>
        <p:txBody>
          <a:bodyPr/>
          <a:lstStyle/>
          <a:p>
            <a:r>
              <a:rPr lang="en-US" sz="4800" dirty="0"/>
              <a:t>Microservices</a:t>
            </a:r>
            <a:br>
              <a:rPr lang="en-US" sz="4800" dirty="0"/>
            </a:br>
            <a:r>
              <a:rPr lang="en-US" sz="4000" dirty="0">
                <a:solidFill>
                  <a:schemeClr val="accent3"/>
                </a:solidFill>
                <a:ea typeface="ＭＳ Ｐゴシック" charset="0"/>
              </a:rPr>
              <a:t>Principles, Patterns and Implementation considerations</a:t>
            </a:r>
            <a:br>
              <a:rPr lang="en-US" sz="4800" dirty="0"/>
            </a:br>
            <a:endParaRPr lang="en-US" sz="4800" dirty="0"/>
          </a:p>
        </p:txBody>
      </p:sp>
      <p:sp>
        <p:nvSpPr>
          <p:cNvPr id="3" name="Subtitle 2"/>
          <p:cNvSpPr>
            <a:spLocks noGrp="1"/>
          </p:cNvSpPr>
          <p:nvPr>
            <p:ph type="subTitle" idx="1"/>
          </p:nvPr>
        </p:nvSpPr>
        <p:spPr>
          <a:xfrm>
            <a:off x="0" y="3139239"/>
            <a:ext cx="6260951" cy="1639663"/>
          </a:xfrm>
        </p:spPr>
        <p:txBody>
          <a:bodyPr/>
          <a:lstStyle/>
          <a:p>
            <a:pPr>
              <a:spcBef>
                <a:spcPts val="0"/>
              </a:spcBef>
            </a:pPr>
            <a:r>
              <a:rPr lang="en-US" dirty="0"/>
              <a:t>WW Developer Advocate Team</a:t>
            </a:r>
          </a:p>
          <a:p>
            <a:pPr>
              <a:spcBef>
                <a:spcPts val="0"/>
              </a:spcBef>
            </a:pPr>
            <a:endParaRPr lang="en-US" dirty="0"/>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35850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Business Domain Centric</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10</a:t>
            </a:fld>
            <a:endParaRPr lang="en-US" dirty="0"/>
          </a:p>
        </p:txBody>
      </p:sp>
      <p:sp>
        <p:nvSpPr>
          <p:cNvPr id="12" name="Rectangle 2"/>
          <p:cNvSpPr>
            <a:spLocks noGrp="1" noChangeArrowheads="1"/>
          </p:cNvSpPr>
          <p:nvPr>
            <p:ph sz="half" idx="4294967295"/>
          </p:nvPr>
        </p:nvSpPr>
        <p:spPr bwMode="auto">
          <a:xfrm>
            <a:off x="0" y="708025"/>
            <a:ext cx="5548313" cy="35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Each microservices should map to a business domain or business function</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r>
              <a:rPr lang="en-US" altLang="en-US" sz="1467" dirty="0">
                <a:solidFill>
                  <a:schemeClr val="tx1"/>
                </a:solidFill>
              </a:rPr>
              <a:t>Microservices can be defined iteratively on the basis of business domain or business functions. These domains can initially be defined in a coarse manner and then further split into possible business functions.</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r>
              <a:rPr lang="en-US" altLang="en-US" sz="1467" dirty="0">
                <a:solidFill>
                  <a:schemeClr val="tx1"/>
                </a:solidFill>
              </a:rPr>
              <a:t>Remember high cohesion and loose coupling principles when splitting microservices. This also helps us align and group services better with the right  teams within a large organization.</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eaLnBrk="0" hangingPunct="0">
              <a:spcBef>
                <a:spcPct val="0"/>
              </a:spcBef>
            </a:pPr>
            <a:r>
              <a:rPr lang="en-US" altLang="en-US" sz="1467" dirty="0">
                <a:solidFill>
                  <a:schemeClr val="tx1"/>
                </a:solidFill>
              </a:rPr>
              <a:t>Business services can delegate to other business services. Avoid circular dependencies. Careful that each service still implements a complete task. Not separate layers</a:t>
            </a:r>
          </a:p>
        </p:txBody>
      </p:sp>
      <p:pic>
        <p:nvPicPr>
          <p:cNvPr id="2" name="Picture 1"/>
          <p:cNvPicPr>
            <a:picLocks noChangeAspect="1"/>
          </p:cNvPicPr>
          <p:nvPr/>
        </p:nvPicPr>
        <p:blipFill>
          <a:blip r:embed="rId2"/>
          <a:stretch>
            <a:fillRect/>
          </a:stretch>
        </p:blipFill>
        <p:spPr>
          <a:xfrm>
            <a:off x="633985" y="4216757"/>
            <a:ext cx="11137212" cy="2422169"/>
          </a:xfrm>
          <a:prstGeom prst="rect">
            <a:avLst/>
          </a:prstGeom>
        </p:spPr>
      </p:pic>
      <p:grpSp>
        <p:nvGrpSpPr>
          <p:cNvPr id="3" name="Group 2"/>
          <p:cNvGrpSpPr/>
          <p:nvPr/>
        </p:nvGrpSpPr>
        <p:grpSpPr>
          <a:xfrm>
            <a:off x="6037078" y="913654"/>
            <a:ext cx="5809308" cy="2902477"/>
            <a:chOff x="1672170" y="903498"/>
            <a:chExt cx="7016043" cy="2842417"/>
          </a:xfrm>
        </p:grpSpPr>
        <p:sp>
          <p:nvSpPr>
            <p:cNvPr id="9" name="Rounded Rectangle 8"/>
            <p:cNvSpPr/>
            <p:nvPr/>
          </p:nvSpPr>
          <p:spPr>
            <a:xfrm>
              <a:off x="5452536" y="903498"/>
              <a:ext cx="1975554" cy="665559"/>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2</a:t>
              </a:r>
              <a:endParaRPr lang="en-US" sz="1600" dirty="0">
                <a:solidFill>
                  <a:schemeClr val="tx1"/>
                </a:solidFill>
                <a:latin typeface="Arial"/>
                <a:cs typeface="Arial"/>
              </a:endParaRPr>
            </a:p>
          </p:txBody>
        </p:sp>
        <p:cxnSp>
          <p:nvCxnSpPr>
            <p:cNvPr id="10" name="Straight Arrow Connector 9"/>
            <p:cNvCxnSpPr>
              <a:stCxn id="9" idx="2"/>
              <a:endCxn id="15" idx="0"/>
            </p:cNvCxnSpPr>
            <p:nvPr/>
          </p:nvCxnSpPr>
          <p:spPr>
            <a:xfrm>
              <a:off x="6440314" y="1569056"/>
              <a:ext cx="1260123" cy="44450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672170" y="903498"/>
              <a:ext cx="1975554" cy="665559"/>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1</a:t>
              </a:r>
              <a:endParaRPr lang="en-US" sz="1600" dirty="0">
                <a:solidFill>
                  <a:schemeClr val="tx1"/>
                </a:solidFill>
                <a:latin typeface="Arial"/>
                <a:cs typeface="Arial"/>
              </a:endParaRPr>
            </a:p>
          </p:txBody>
        </p:sp>
        <p:sp>
          <p:nvSpPr>
            <p:cNvPr id="13" name="Rounded Rectangle 12"/>
            <p:cNvSpPr/>
            <p:nvPr/>
          </p:nvSpPr>
          <p:spPr>
            <a:xfrm>
              <a:off x="1672170" y="2013556"/>
              <a:ext cx="1975554" cy="665559"/>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3</a:t>
              </a:r>
              <a:endParaRPr lang="en-US" sz="1600" dirty="0">
                <a:solidFill>
                  <a:schemeClr val="tx1"/>
                </a:solidFill>
                <a:latin typeface="Arial"/>
                <a:cs typeface="Arial"/>
              </a:endParaRPr>
            </a:p>
          </p:txBody>
        </p:sp>
        <p:cxnSp>
          <p:nvCxnSpPr>
            <p:cNvPr id="14" name="Straight Arrow Connector 13"/>
            <p:cNvCxnSpPr>
              <a:endCxn id="13" idx="0"/>
            </p:cNvCxnSpPr>
            <p:nvPr/>
          </p:nvCxnSpPr>
          <p:spPr>
            <a:xfrm>
              <a:off x="2659947" y="1569056"/>
              <a:ext cx="0" cy="44450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712659" y="2013556"/>
              <a:ext cx="1975554" cy="665559"/>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5</a:t>
              </a:r>
              <a:endParaRPr lang="en-US" sz="1600" dirty="0">
                <a:solidFill>
                  <a:schemeClr val="tx1"/>
                </a:solidFill>
                <a:latin typeface="Arial"/>
                <a:cs typeface="Arial"/>
              </a:endParaRPr>
            </a:p>
          </p:txBody>
        </p:sp>
        <p:sp>
          <p:nvSpPr>
            <p:cNvPr id="16" name="Rounded Rectangle 15"/>
            <p:cNvSpPr/>
            <p:nvPr/>
          </p:nvSpPr>
          <p:spPr>
            <a:xfrm>
              <a:off x="4192414" y="2013556"/>
              <a:ext cx="1975554" cy="665559"/>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4</a:t>
              </a:r>
              <a:endParaRPr lang="en-US" sz="1600" dirty="0">
                <a:solidFill>
                  <a:schemeClr val="tx1"/>
                </a:solidFill>
                <a:latin typeface="Arial"/>
                <a:cs typeface="Arial"/>
              </a:endParaRPr>
            </a:p>
          </p:txBody>
        </p:sp>
        <p:cxnSp>
          <p:nvCxnSpPr>
            <p:cNvPr id="17" name="Straight Arrow Connector 16"/>
            <p:cNvCxnSpPr>
              <a:stCxn id="9" idx="2"/>
              <a:endCxn id="16" idx="0"/>
            </p:cNvCxnSpPr>
            <p:nvPr/>
          </p:nvCxnSpPr>
          <p:spPr>
            <a:xfrm flipH="1">
              <a:off x="5180191" y="1569056"/>
              <a:ext cx="1260122" cy="444500"/>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932292" y="3080356"/>
              <a:ext cx="4495799" cy="665559"/>
              <a:chOff x="3375379" y="3234266"/>
              <a:chExt cx="4495799" cy="887412"/>
            </a:xfrm>
          </p:grpSpPr>
          <p:sp>
            <p:nvSpPr>
              <p:cNvPr id="19" name="Rounded Rectangle 18"/>
              <p:cNvSpPr/>
              <p:nvPr/>
            </p:nvSpPr>
            <p:spPr>
              <a:xfrm>
                <a:off x="5895624" y="3234266"/>
                <a:ext cx="1975554" cy="887412"/>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7</a:t>
                </a:r>
                <a:endParaRPr lang="en-US" sz="1600" dirty="0">
                  <a:solidFill>
                    <a:schemeClr val="tx1"/>
                  </a:solidFill>
                  <a:latin typeface="Arial"/>
                  <a:cs typeface="Arial"/>
                </a:endParaRPr>
              </a:p>
            </p:txBody>
          </p:sp>
          <p:sp>
            <p:nvSpPr>
              <p:cNvPr id="20" name="Rounded Rectangle 19"/>
              <p:cNvSpPr/>
              <p:nvPr/>
            </p:nvSpPr>
            <p:spPr>
              <a:xfrm>
                <a:off x="3375379" y="3234266"/>
                <a:ext cx="1975554" cy="887412"/>
              </a:xfrm>
              <a:prstGeom prst="roundRect">
                <a:avLst/>
              </a:prstGeom>
              <a:gradFill flip="none" rotWithShape="1">
                <a:gsLst>
                  <a:gs pos="0">
                    <a:srgbClr val="FFFF00"/>
                  </a:gs>
                  <a:gs pos="100000">
                    <a:srgbClr val="FFFFFF"/>
                  </a:gs>
                </a:gsLst>
                <a:lin ang="162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r>
                  <a:rPr lang="en-US" sz="1600" dirty="0">
                    <a:solidFill>
                      <a:schemeClr val="tx1"/>
                    </a:solidFill>
                    <a:cs typeface="Arial"/>
                  </a:rPr>
                  <a:t>Business Service 6</a:t>
                </a:r>
                <a:endParaRPr lang="en-US" sz="1600" dirty="0">
                  <a:solidFill>
                    <a:schemeClr val="tx1"/>
                  </a:solidFill>
                  <a:latin typeface="Arial"/>
                  <a:cs typeface="Arial"/>
                </a:endParaRPr>
              </a:p>
            </p:txBody>
          </p:sp>
        </p:grpSp>
        <p:cxnSp>
          <p:nvCxnSpPr>
            <p:cNvPr id="21" name="Straight Arrow Connector 20"/>
            <p:cNvCxnSpPr>
              <a:stCxn id="13" idx="2"/>
              <a:endCxn id="20" idx="0"/>
            </p:cNvCxnSpPr>
            <p:nvPr/>
          </p:nvCxnSpPr>
          <p:spPr>
            <a:xfrm>
              <a:off x="2659948" y="2679115"/>
              <a:ext cx="1260121" cy="401241"/>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2"/>
              <a:endCxn id="20" idx="0"/>
            </p:cNvCxnSpPr>
            <p:nvPr/>
          </p:nvCxnSpPr>
          <p:spPr>
            <a:xfrm flipH="1">
              <a:off x="3920069" y="2679115"/>
              <a:ext cx="1260123" cy="401241"/>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2"/>
              <a:endCxn id="19" idx="0"/>
            </p:cNvCxnSpPr>
            <p:nvPr/>
          </p:nvCxnSpPr>
          <p:spPr>
            <a:xfrm>
              <a:off x="5180191" y="2679115"/>
              <a:ext cx="1260122" cy="401241"/>
            </a:xfrm>
            <a:prstGeom prst="straightConnector1">
              <a:avLst/>
            </a:prstGeom>
            <a:ln w="63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513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Resilience </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11</a:t>
            </a:fld>
            <a:endParaRPr lang="en-US" dirty="0"/>
          </a:p>
        </p:txBody>
      </p:sp>
      <p:sp>
        <p:nvSpPr>
          <p:cNvPr id="12" name="Rectangle 2"/>
          <p:cNvSpPr>
            <a:spLocks noGrp="1" noChangeArrowheads="1"/>
          </p:cNvSpPr>
          <p:nvPr>
            <p:ph sz="half" idx="4294967295"/>
          </p:nvPr>
        </p:nvSpPr>
        <p:spPr bwMode="auto">
          <a:xfrm>
            <a:off x="4762" y="1095024"/>
            <a:ext cx="11572875" cy="3395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800" b="1" dirty="0">
                <a:solidFill>
                  <a:schemeClr val="tx1"/>
                </a:solidFill>
              </a:rPr>
              <a:t>Build microservices for resiliency</a:t>
            </a:r>
            <a:endParaRPr lang="en-US" altLang="en-US" sz="1800" dirty="0">
              <a:solidFill>
                <a:schemeClr val="tx1"/>
              </a:solidFill>
              <a:latin typeface="Arial" panose="020B0604020202020204" pitchFamily="34" charset="0"/>
            </a:endParaRPr>
          </a:p>
          <a:p>
            <a:pPr defTabSz="1219170" eaLnBrk="0" fontAlgn="base" hangingPunct="0">
              <a:spcBef>
                <a:spcPct val="0"/>
              </a:spcBef>
              <a:spcAft>
                <a:spcPct val="0"/>
              </a:spcAft>
            </a:pPr>
            <a:endParaRPr lang="en-US" altLang="en-US" sz="1800" dirty="0">
              <a:solidFill>
                <a:schemeClr val="tx1"/>
              </a:solidFill>
              <a:latin typeface="Arial" panose="020B0604020202020204" pitchFamily="34" charset="0"/>
            </a:endParaRPr>
          </a:p>
          <a:p>
            <a:pPr defTabSz="1219170" eaLnBrk="0" fontAlgn="base" hangingPunct="0">
              <a:spcBef>
                <a:spcPct val="0"/>
              </a:spcBef>
              <a:spcAft>
                <a:spcPct val="0"/>
              </a:spcAft>
            </a:pPr>
            <a:r>
              <a:rPr lang="en-US" altLang="en-US" sz="1800" dirty="0">
                <a:solidFill>
                  <a:schemeClr val="tx1"/>
                </a:solidFill>
              </a:rPr>
              <a:t>Design for failures for down stream service.</a:t>
            </a:r>
          </a:p>
          <a:p>
            <a:pPr defTabSz="1219170" eaLnBrk="0" fontAlgn="base" hangingPunct="0">
              <a:spcBef>
                <a:spcPct val="0"/>
              </a:spcBef>
              <a:spcAft>
                <a:spcPct val="0"/>
              </a:spcAft>
            </a:pPr>
            <a:r>
              <a:rPr lang="en-US" altLang="en-US" sz="1800" dirty="0">
                <a:solidFill>
                  <a:schemeClr val="tx1"/>
                </a:solidFill>
                <a:latin typeface="Arial" panose="020B0604020202020204" pitchFamily="34" charset="0"/>
              </a:rPr>
              <a:t>When happens on failures</a:t>
            </a:r>
          </a:p>
          <a:p>
            <a:pPr marL="285750" indent="-285750" eaLnBrk="0" hangingPunct="0">
              <a:spcBef>
                <a:spcPct val="0"/>
              </a:spcBef>
              <a:buClrTx/>
              <a:buSzTx/>
              <a:buFont typeface="Arial" panose="020B0604020202020204" pitchFamily="34" charset="0"/>
              <a:buChar char="•"/>
            </a:pPr>
            <a:r>
              <a:rPr lang="en-US" altLang="en-US" sz="1800" dirty="0">
                <a:solidFill>
                  <a:schemeClr val="tx1"/>
                </a:solidFill>
                <a:latin typeface="Arial" panose="020B0604020202020204" pitchFamily="34" charset="0"/>
              </a:rPr>
              <a:t>Degrade functionality</a:t>
            </a:r>
          </a:p>
          <a:p>
            <a:pPr marL="285750" indent="-285750" eaLnBrk="0" hangingPunct="0">
              <a:spcBef>
                <a:spcPct val="0"/>
              </a:spcBef>
              <a:buClrTx/>
              <a:buSzTx/>
              <a:buFont typeface="Arial" panose="020B0604020202020204" pitchFamily="34" charset="0"/>
              <a:buChar char="•"/>
            </a:pPr>
            <a:r>
              <a:rPr lang="en-US" altLang="en-US" sz="1800" dirty="0">
                <a:solidFill>
                  <a:schemeClr val="tx1"/>
                </a:solidFill>
              </a:rPr>
              <a:t>Default functionality</a:t>
            </a:r>
          </a:p>
          <a:p>
            <a:pPr eaLnBrk="0" hangingPunct="0">
              <a:spcBef>
                <a:spcPct val="0"/>
              </a:spcBef>
            </a:pPr>
            <a:endParaRPr lang="en-US" altLang="en-US" sz="1800" dirty="0">
              <a:solidFill>
                <a:schemeClr val="tx1"/>
              </a:solidFill>
              <a:latin typeface="Arial" panose="020B0604020202020204" pitchFamily="34" charset="0"/>
            </a:endParaRPr>
          </a:p>
          <a:p>
            <a:pPr eaLnBrk="0" hangingPunct="0">
              <a:spcBef>
                <a:spcPct val="0"/>
              </a:spcBef>
            </a:pPr>
            <a:r>
              <a:rPr lang="en-US" altLang="en-US" sz="1800" dirty="0">
                <a:solidFill>
                  <a:schemeClr val="tx1"/>
                </a:solidFill>
              </a:rPr>
              <a:t>Design for fail fast</a:t>
            </a:r>
            <a:endParaRPr lang="en-US" altLang="en-US" sz="1800" dirty="0">
              <a:solidFill>
                <a:schemeClr val="tx1"/>
              </a:solidFill>
              <a:latin typeface="Arial" panose="020B0604020202020204" pitchFamily="34" charset="0"/>
            </a:endParaRPr>
          </a:p>
          <a:p>
            <a:pPr marL="285750" indent="-285750" eaLnBrk="0" hangingPunct="0">
              <a:spcBef>
                <a:spcPct val="0"/>
              </a:spcBef>
              <a:buClrTx/>
              <a:buSzTx/>
              <a:buFont typeface="Arial" panose="020B0604020202020204" pitchFamily="34" charset="0"/>
              <a:buChar char="•"/>
            </a:pPr>
            <a:r>
              <a:rPr lang="en-US" altLang="en-US" sz="1800" dirty="0">
                <a:solidFill>
                  <a:schemeClr val="tx1"/>
                </a:solidFill>
              </a:rPr>
              <a:t>Consider the usage/configuration of retries and timeouts. A long hanging transaction will not lead to a good user experience.</a:t>
            </a:r>
          </a:p>
          <a:p>
            <a:pPr marL="285750" indent="-285750" eaLnBrk="0" hangingPunct="0">
              <a:spcBef>
                <a:spcPct val="0"/>
              </a:spcBef>
              <a:buClrTx/>
              <a:buSzTx/>
              <a:buFont typeface="Arial" panose="020B0604020202020204" pitchFamily="34" charset="0"/>
              <a:buChar char="•"/>
            </a:pPr>
            <a:r>
              <a:rPr lang="en-US" altLang="en-US" sz="1800" dirty="0">
                <a:solidFill>
                  <a:schemeClr val="tx1"/>
                </a:solidFill>
              </a:rPr>
              <a:t>Retries and Timeouts also help with network failures along with service failures</a:t>
            </a:r>
          </a:p>
          <a:p>
            <a:pPr eaLnBrk="0" hangingPunct="0">
              <a:spcBef>
                <a:spcPct val="0"/>
              </a:spcBef>
            </a:pPr>
            <a:endParaRPr lang="en-US" altLang="en-US" sz="1467" dirty="0">
              <a:solidFill>
                <a:schemeClr val="tx1"/>
              </a:solidFill>
            </a:endParaRPr>
          </a:p>
        </p:txBody>
      </p:sp>
    </p:spTree>
    <p:extLst>
      <p:ext uri="{BB962C8B-B14F-4D97-AF65-F5344CB8AC3E}">
        <p14:creationId xmlns:p14="http://schemas.microsoft.com/office/powerpoint/2010/main" val="10393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268224"/>
            <a:ext cx="6905897" cy="508000"/>
          </a:xfrm>
        </p:spPr>
        <p:txBody>
          <a:bodyPr/>
          <a:lstStyle/>
          <a:p>
            <a:r>
              <a:rPr lang="en-US" dirty="0"/>
              <a:t>Observable – Monitoring and Logging </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12</a:t>
            </a:fld>
            <a:endParaRPr lang="en-US" dirty="0"/>
          </a:p>
        </p:txBody>
      </p:sp>
      <p:sp>
        <p:nvSpPr>
          <p:cNvPr id="12" name="Rectangle 2"/>
          <p:cNvSpPr>
            <a:spLocks noGrp="1" noChangeArrowheads="1"/>
          </p:cNvSpPr>
          <p:nvPr>
            <p:ph sz="half" idx="4294967295"/>
          </p:nvPr>
        </p:nvSpPr>
        <p:spPr bwMode="auto">
          <a:xfrm>
            <a:off x="304799" y="1011467"/>
            <a:ext cx="5464175" cy="490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Centralized Monitoring</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eaLnBrk="0" hangingPunct="0">
              <a:spcBef>
                <a:spcPct val="0"/>
              </a:spcBef>
            </a:pPr>
            <a:r>
              <a:rPr lang="en-US" altLang="en-US" sz="1800" dirty="0">
                <a:solidFill>
                  <a:schemeClr val="tx1"/>
                </a:solidFill>
              </a:rPr>
              <a:t>Use Real time monitoring</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Monitor for operational indicator</a:t>
            </a:r>
          </a:p>
          <a:p>
            <a:pPr marL="285750" indent="-285750" eaLnBrk="0" hangingPunct="0">
              <a:spcBef>
                <a:spcPct val="0"/>
              </a:spcBef>
              <a:buClrTx/>
              <a:buSzTx/>
              <a:buFont typeface="Arial" panose="020B0604020202020204" pitchFamily="34" charset="0"/>
              <a:buChar char="•"/>
            </a:pPr>
            <a:r>
              <a:rPr lang="en-US" altLang="en-US" sz="1800" dirty="0">
                <a:solidFill>
                  <a:schemeClr val="tx1"/>
                </a:solidFill>
              </a:rPr>
              <a:t>CPU, memory etc</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Have services expose metrics which can be centrally logged and monitored</a:t>
            </a:r>
          </a:p>
          <a:p>
            <a:pPr marL="285750" indent="-285750" eaLnBrk="0" hangingPunct="0">
              <a:spcBef>
                <a:spcPct val="0"/>
              </a:spcBef>
              <a:buClrTx/>
              <a:buSzTx/>
              <a:buFont typeface="Arial" panose="020B0604020202020204" pitchFamily="34" charset="0"/>
              <a:buChar char="•"/>
            </a:pPr>
            <a:r>
              <a:rPr lang="en-US" altLang="en-US" sz="1800" dirty="0">
                <a:solidFill>
                  <a:schemeClr val="tx1"/>
                </a:solidFill>
              </a:rPr>
              <a:t>Response times, Exceptions, Time-outs, Retries</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Aggregate monitoring data</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Use tools to help allow data aggregation, visualization to help see patterns and alert triggers.</a:t>
            </a:r>
          </a:p>
          <a:p>
            <a:pPr eaLnBrk="0" hangingPunct="0">
              <a:spcBef>
                <a:spcPct val="0"/>
              </a:spcBef>
            </a:pPr>
            <a:endParaRPr lang="en-US" altLang="en-US" sz="1600" dirty="0">
              <a:solidFill>
                <a:schemeClr val="tx1"/>
              </a:solidFill>
            </a:endParaRPr>
          </a:p>
          <a:p>
            <a:pPr eaLnBrk="0" hangingPunct="0">
              <a:spcBef>
                <a:spcPct val="0"/>
              </a:spcBef>
            </a:pPr>
            <a:endParaRPr lang="en-US" altLang="en-US" sz="1467" dirty="0">
              <a:solidFill>
                <a:schemeClr val="tx1"/>
              </a:solidFill>
            </a:endParaRPr>
          </a:p>
        </p:txBody>
      </p:sp>
      <p:sp>
        <p:nvSpPr>
          <p:cNvPr id="7" name="Rectangle 2"/>
          <p:cNvSpPr>
            <a:spLocks noGrp="1" noChangeArrowheads="1"/>
          </p:cNvSpPr>
          <p:nvPr>
            <p:ph sz="half" idx="4294967295"/>
          </p:nvPr>
        </p:nvSpPr>
        <p:spPr bwMode="auto">
          <a:xfrm>
            <a:off x="6601550" y="1011467"/>
            <a:ext cx="5464175" cy="41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Centralized Logging</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eaLnBrk="0" hangingPunct="0">
              <a:spcBef>
                <a:spcPct val="0"/>
              </a:spcBef>
            </a:pPr>
            <a:r>
              <a:rPr lang="en-US" altLang="en-US" sz="1800" dirty="0">
                <a:solidFill>
                  <a:schemeClr val="tx1"/>
                </a:solidFill>
              </a:rPr>
              <a:t>Critical in context of Microservices with multiple microservices having multiple instances.</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Critical to understand the lifecycle of how a request was processed in a distributed manner.</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Include data such as host name, correlation id to help enable tracing a transaction across multiple services.</a:t>
            </a:r>
          </a:p>
          <a:p>
            <a:pPr eaLnBrk="0" hangingPunct="0">
              <a:spcBef>
                <a:spcPct val="0"/>
              </a:spcBef>
            </a:pPr>
            <a:endParaRPr lang="en-US" altLang="en-US" sz="1800" dirty="0">
              <a:solidFill>
                <a:schemeClr val="tx1"/>
              </a:solidFill>
            </a:endParaRPr>
          </a:p>
          <a:p>
            <a:pPr eaLnBrk="0" hangingPunct="0">
              <a:spcBef>
                <a:spcPct val="0"/>
              </a:spcBef>
            </a:pPr>
            <a:r>
              <a:rPr lang="en-US" altLang="en-US" sz="1800" dirty="0">
                <a:solidFill>
                  <a:schemeClr val="tx1"/>
                </a:solidFill>
              </a:rPr>
              <a:t>The log format should be consistent to help allow manage and query these logs later.</a:t>
            </a:r>
          </a:p>
          <a:p>
            <a:pPr eaLnBrk="0" hangingPunct="0">
              <a:spcBef>
                <a:spcPct val="0"/>
              </a:spcBef>
            </a:pPr>
            <a:endParaRPr lang="en-US" altLang="en-US" sz="1467" dirty="0">
              <a:solidFill>
                <a:schemeClr val="tx1"/>
              </a:solidFill>
            </a:endParaRPr>
          </a:p>
        </p:txBody>
      </p:sp>
    </p:spTree>
    <p:extLst>
      <p:ext uri="{BB962C8B-B14F-4D97-AF65-F5344CB8AC3E}">
        <p14:creationId xmlns:p14="http://schemas.microsoft.com/office/powerpoint/2010/main" val="2298685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Automation </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13</a:t>
            </a:fld>
            <a:endParaRPr lang="en-US" dirty="0"/>
          </a:p>
        </p:txBody>
      </p:sp>
      <p:sp>
        <p:nvSpPr>
          <p:cNvPr id="12" name="Rectangle 2"/>
          <p:cNvSpPr>
            <a:spLocks noGrp="1" noChangeArrowheads="1"/>
          </p:cNvSpPr>
          <p:nvPr>
            <p:ph sz="half" idx="4294967295"/>
          </p:nvPr>
        </p:nvSpPr>
        <p:spPr bwMode="auto">
          <a:xfrm>
            <a:off x="620713" y="868363"/>
            <a:ext cx="1157128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Devops principles for developing microservices</a:t>
            </a:r>
            <a:endParaRPr lang="en-US" altLang="en-US" sz="1467" dirty="0">
              <a:solidFill>
                <a:schemeClr val="tx1"/>
              </a:solidFill>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1967619" y="1332935"/>
            <a:ext cx="8779912" cy="5305991"/>
          </a:xfrm>
          <a:prstGeom prst="rect">
            <a:avLst/>
          </a:prstGeom>
        </p:spPr>
      </p:pic>
    </p:spTree>
    <p:extLst>
      <p:ext uri="{BB962C8B-B14F-4D97-AF65-F5344CB8AC3E}">
        <p14:creationId xmlns:p14="http://schemas.microsoft.com/office/powerpoint/2010/main" val="4075448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8224"/>
            <a:ext cx="7881938" cy="508000"/>
          </a:xfrm>
        </p:spPr>
        <p:txBody>
          <a:bodyPr/>
          <a:lstStyle/>
          <a:p>
            <a:r>
              <a:rPr lang="en-US" dirty="0"/>
              <a:t>Automated</a:t>
            </a:r>
          </a:p>
        </p:txBody>
      </p:sp>
      <p:sp>
        <p:nvSpPr>
          <p:cNvPr id="12" name="Rectangle 2"/>
          <p:cNvSpPr>
            <a:spLocks noGrp="1" noChangeArrowheads="1"/>
          </p:cNvSpPr>
          <p:nvPr>
            <p:ph sz="half" idx="4294967295"/>
          </p:nvPr>
        </p:nvSpPr>
        <p:spPr bwMode="auto">
          <a:xfrm>
            <a:off x="620713" y="868363"/>
            <a:ext cx="1157128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Use the DevOps practices from the IBM Cloud Innovate Method</a:t>
            </a:r>
            <a:endParaRPr lang="en-US" altLang="en-US" sz="1467" dirty="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B09D2E4F-8DC0-9F4D-A7D0-6ADA81814D21}"/>
              </a:ext>
            </a:extLst>
          </p:cNvPr>
          <p:cNvPicPr>
            <a:picLocks noChangeAspect="1"/>
          </p:cNvPicPr>
          <p:nvPr/>
        </p:nvPicPr>
        <p:blipFill>
          <a:blip r:embed="rId3"/>
          <a:stretch>
            <a:fillRect/>
          </a:stretch>
        </p:blipFill>
        <p:spPr>
          <a:xfrm>
            <a:off x="3592651" y="1554956"/>
            <a:ext cx="4445000" cy="4457700"/>
          </a:xfrm>
          <a:prstGeom prst="rect">
            <a:avLst/>
          </a:prstGeom>
        </p:spPr>
      </p:pic>
      <p:sp>
        <p:nvSpPr>
          <p:cNvPr id="7" name="Rectangle 6">
            <a:extLst>
              <a:ext uri="{FF2B5EF4-FFF2-40B4-BE49-F238E27FC236}">
                <a16:creationId xmlns:a16="http://schemas.microsoft.com/office/drawing/2014/main" id="{AC0AC41F-26E1-044E-9004-AA6A3A24F19B}"/>
              </a:ext>
            </a:extLst>
          </p:cNvPr>
          <p:cNvSpPr/>
          <p:nvPr/>
        </p:nvSpPr>
        <p:spPr>
          <a:xfrm>
            <a:off x="8544547" y="3783806"/>
            <a:ext cx="3106200" cy="584775"/>
          </a:xfrm>
          <a:prstGeom prst="rect">
            <a:avLst/>
          </a:prstGeom>
        </p:spPr>
        <p:txBody>
          <a:bodyPr wrap="square">
            <a:spAutoFit/>
          </a:bodyPr>
          <a:lstStyle/>
          <a:p>
            <a:r>
              <a:rPr lang="en-US" sz="1600" dirty="0"/>
              <a:t>Collaborative Development and Continuous Integration</a:t>
            </a:r>
          </a:p>
        </p:txBody>
      </p:sp>
      <p:sp>
        <p:nvSpPr>
          <p:cNvPr id="8" name="Rectangle 7">
            <a:extLst>
              <a:ext uri="{FF2B5EF4-FFF2-40B4-BE49-F238E27FC236}">
                <a16:creationId xmlns:a16="http://schemas.microsoft.com/office/drawing/2014/main" id="{E1666310-F393-624B-B654-5BDE81EC707C}"/>
              </a:ext>
            </a:extLst>
          </p:cNvPr>
          <p:cNvSpPr/>
          <p:nvPr/>
        </p:nvSpPr>
        <p:spPr>
          <a:xfrm>
            <a:off x="8138456" y="5464684"/>
            <a:ext cx="1959191" cy="338554"/>
          </a:xfrm>
          <a:prstGeom prst="rect">
            <a:avLst/>
          </a:prstGeom>
        </p:spPr>
        <p:txBody>
          <a:bodyPr wrap="none">
            <a:spAutoFit/>
          </a:bodyPr>
          <a:lstStyle/>
          <a:p>
            <a:r>
              <a:rPr lang="en-US" sz="1600" dirty="0"/>
              <a:t>Continuous Testing</a:t>
            </a:r>
          </a:p>
        </p:txBody>
      </p:sp>
      <p:sp>
        <p:nvSpPr>
          <p:cNvPr id="9" name="Rectangle 8">
            <a:extLst>
              <a:ext uri="{FF2B5EF4-FFF2-40B4-BE49-F238E27FC236}">
                <a16:creationId xmlns:a16="http://schemas.microsoft.com/office/drawing/2014/main" id="{EB548B75-5FC5-2647-855F-794D09FE1E6F}"/>
              </a:ext>
            </a:extLst>
          </p:cNvPr>
          <p:cNvSpPr/>
          <p:nvPr/>
        </p:nvSpPr>
        <p:spPr>
          <a:xfrm>
            <a:off x="588166" y="5389256"/>
            <a:ext cx="3578224" cy="338554"/>
          </a:xfrm>
          <a:prstGeom prst="rect">
            <a:avLst/>
          </a:prstGeom>
        </p:spPr>
        <p:txBody>
          <a:bodyPr wrap="none">
            <a:spAutoFit/>
          </a:bodyPr>
          <a:lstStyle/>
          <a:p>
            <a:r>
              <a:rPr lang="en-US" sz="1600" dirty="0"/>
              <a:t>Continuous Release and Deployment</a:t>
            </a:r>
          </a:p>
        </p:txBody>
      </p:sp>
      <p:sp>
        <p:nvSpPr>
          <p:cNvPr id="10" name="Rectangle 9">
            <a:extLst>
              <a:ext uri="{FF2B5EF4-FFF2-40B4-BE49-F238E27FC236}">
                <a16:creationId xmlns:a16="http://schemas.microsoft.com/office/drawing/2014/main" id="{743C985D-00FC-CF47-9ED9-6DC920789439}"/>
              </a:ext>
            </a:extLst>
          </p:cNvPr>
          <p:cNvSpPr/>
          <p:nvPr/>
        </p:nvSpPr>
        <p:spPr>
          <a:xfrm>
            <a:off x="757131" y="2162155"/>
            <a:ext cx="3034748" cy="584775"/>
          </a:xfrm>
          <a:prstGeom prst="rect">
            <a:avLst/>
          </a:prstGeom>
        </p:spPr>
        <p:txBody>
          <a:bodyPr wrap="square">
            <a:spAutoFit/>
          </a:bodyPr>
          <a:lstStyle/>
          <a:p>
            <a:r>
              <a:rPr lang="en-US" sz="1600" dirty="0"/>
              <a:t>Continuous User Feedback and Optimization</a:t>
            </a:r>
          </a:p>
        </p:txBody>
      </p:sp>
      <p:sp>
        <p:nvSpPr>
          <p:cNvPr id="11" name="Rectangle 10">
            <a:extLst>
              <a:ext uri="{FF2B5EF4-FFF2-40B4-BE49-F238E27FC236}">
                <a16:creationId xmlns:a16="http://schemas.microsoft.com/office/drawing/2014/main" id="{6B2B96A1-EC81-2447-A3D5-3C8DC5376302}"/>
              </a:ext>
            </a:extLst>
          </p:cNvPr>
          <p:cNvSpPr/>
          <p:nvPr/>
        </p:nvSpPr>
        <p:spPr>
          <a:xfrm>
            <a:off x="8081069" y="1992878"/>
            <a:ext cx="2961067" cy="338554"/>
          </a:xfrm>
          <a:prstGeom prst="rect">
            <a:avLst/>
          </a:prstGeom>
        </p:spPr>
        <p:txBody>
          <a:bodyPr wrap="none">
            <a:spAutoFit/>
          </a:bodyPr>
          <a:lstStyle/>
          <a:p>
            <a:r>
              <a:rPr lang="en-US" sz="1600" dirty="0"/>
              <a:t>Continuous Business Planning</a:t>
            </a:r>
          </a:p>
        </p:txBody>
      </p:sp>
      <p:sp>
        <p:nvSpPr>
          <p:cNvPr id="13" name="Rectangle 12">
            <a:extLst>
              <a:ext uri="{FF2B5EF4-FFF2-40B4-BE49-F238E27FC236}">
                <a16:creationId xmlns:a16="http://schemas.microsoft.com/office/drawing/2014/main" id="{E9E4BD25-FB27-3E4E-AA6D-CCA930D17AF3}"/>
              </a:ext>
            </a:extLst>
          </p:cNvPr>
          <p:cNvSpPr/>
          <p:nvPr/>
        </p:nvSpPr>
        <p:spPr>
          <a:xfrm>
            <a:off x="914400" y="3560262"/>
            <a:ext cx="2271776" cy="338554"/>
          </a:xfrm>
          <a:prstGeom prst="rect">
            <a:avLst/>
          </a:prstGeom>
        </p:spPr>
        <p:txBody>
          <a:bodyPr wrap="none">
            <a:spAutoFit/>
          </a:bodyPr>
          <a:lstStyle/>
          <a:p>
            <a:r>
              <a:rPr lang="en-US" sz="1600" dirty="0"/>
              <a:t>Continuous Monitoring</a:t>
            </a:r>
          </a:p>
        </p:txBody>
      </p:sp>
    </p:spTree>
    <p:extLst>
      <p:ext uri="{BB962C8B-B14F-4D97-AF65-F5344CB8AC3E}">
        <p14:creationId xmlns:p14="http://schemas.microsoft.com/office/powerpoint/2010/main" val="43508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268224"/>
            <a:ext cx="8695509" cy="508000"/>
          </a:xfrm>
        </p:spPr>
        <p:txBody>
          <a:bodyPr/>
          <a:lstStyle/>
          <a:p>
            <a:r>
              <a:rPr lang="en-US" dirty="0"/>
              <a:t>Microservices Implementation Considerations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15</a:t>
            </a:fld>
            <a:endParaRPr lang="en-US" dirty="0"/>
          </a:p>
        </p:txBody>
      </p:sp>
      <p:sp>
        <p:nvSpPr>
          <p:cNvPr id="2" name="TextBox 1"/>
          <p:cNvSpPr txBox="1"/>
          <p:nvPr/>
        </p:nvSpPr>
        <p:spPr>
          <a:xfrm>
            <a:off x="438151" y="1636890"/>
            <a:ext cx="3341511" cy="1569660"/>
          </a:xfrm>
          <a:prstGeom prst="rect">
            <a:avLst/>
          </a:prstGeom>
          <a:solidFill>
            <a:schemeClr val="tx2"/>
          </a:solidFill>
        </p:spPr>
        <p:txBody>
          <a:bodyPr wrap="square" rtlCol="0">
            <a:spAutoFit/>
          </a:bodyPr>
          <a:lstStyle/>
          <a:p>
            <a:r>
              <a:rPr lang="en-US" sz="3200" dirty="0"/>
              <a:t>Communication</a:t>
            </a:r>
          </a:p>
          <a:p>
            <a:endParaRPr lang="en-US" sz="3200" dirty="0"/>
          </a:p>
          <a:p>
            <a:endParaRPr lang="en-US" sz="3200" dirty="0"/>
          </a:p>
        </p:txBody>
      </p:sp>
      <p:sp>
        <p:nvSpPr>
          <p:cNvPr id="7" name="TextBox 6"/>
          <p:cNvSpPr txBox="1"/>
          <p:nvPr/>
        </p:nvSpPr>
        <p:spPr>
          <a:xfrm>
            <a:off x="4117269" y="1636888"/>
            <a:ext cx="3401131" cy="1569660"/>
          </a:xfrm>
          <a:prstGeom prst="rect">
            <a:avLst/>
          </a:prstGeom>
          <a:solidFill>
            <a:schemeClr val="tx2"/>
          </a:solidFill>
        </p:spPr>
        <p:txBody>
          <a:bodyPr wrap="square" rtlCol="0">
            <a:spAutoFit/>
          </a:bodyPr>
          <a:lstStyle/>
          <a:p>
            <a:r>
              <a:rPr lang="en-US" sz="4800" dirty="0"/>
              <a:t>Hosting</a:t>
            </a:r>
          </a:p>
          <a:p>
            <a:endParaRPr lang="en-US" sz="4800" dirty="0"/>
          </a:p>
        </p:txBody>
      </p:sp>
      <p:sp>
        <p:nvSpPr>
          <p:cNvPr id="8" name="TextBox 7"/>
          <p:cNvSpPr txBox="1"/>
          <p:nvPr/>
        </p:nvSpPr>
        <p:spPr>
          <a:xfrm>
            <a:off x="7856010" y="1636888"/>
            <a:ext cx="3848453" cy="1569660"/>
          </a:xfrm>
          <a:prstGeom prst="rect">
            <a:avLst/>
          </a:prstGeom>
          <a:solidFill>
            <a:schemeClr val="tx2"/>
          </a:solidFill>
        </p:spPr>
        <p:txBody>
          <a:bodyPr wrap="square" rtlCol="0">
            <a:spAutoFit/>
          </a:bodyPr>
          <a:lstStyle/>
          <a:p>
            <a:r>
              <a:rPr lang="en-US" sz="4800" dirty="0"/>
              <a:t>Registration &amp; Discovery</a:t>
            </a:r>
          </a:p>
        </p:txBody>
      </p:sp>
      <p:sp>
        <p:nvSpPr>
          <p:cNvPr id="10" name="TextBox 9"/>
          <p:cNvSpPr txBox="1"/>
          <p:nvPr/>
        </p:nvSpPr>
        <p:spPr>
          <a:xfrm>
            <a:off x="438150" y="3574836"/>
            <a:ext cx="3341511" cy="830997"/>
          </a:xfrm>
          <a:prstGeom prst="rect">
            <a:avLst/>
          </a:prstGeom>
          <a:solidFill>
            <a:schemeClr val="tx2"/>
          </a:solidFill>
        </p:spPr>
        <p:txBody>
          <a:bodyPr wrap="square" rtlCol="0">
            <a:spAutoFit/>
          </a:bodyPr>
          <a:lstStyle/>
          <a:p>
            <a:r>
              <a:rPr lang="en-US" sz="4800" dirty="0"/>
              <a:t>Monitoring</a:t>
            </a:r>
          </a:p>
        </p:txBody>
      </p:sp>
      <p:sp>
        <p:nvSpPr>
          <p:cNvPr id="11" name="TextBox 10"/>
          <p:cNvSpPr txBox="1"/>
          <p:nvPr/>
        </p:nvSpPr>
        <p:spPr>
          <a:xfrm>
            <a:off x="4121152" y="3544711"/>
            <a:ext cx="3397249" cy="830997"/>
          </a:xfrm>
          <a:prstGeom prst="rect">
            <a:avLst/>
          </a:prstGeom>
          <a:solidFill>
            <a:schemeClr val="tx2"/>
          </a:solidFill>
        </p:spPr>
        <p:txBody>
          <a:bodyPr wrap="square" rtlCol="0">
            <a:spAutoFit/>
          </a:bodyPr>
          <a:lstStyle/>
          <a:p>
            <a:r>
              <a:rPr lang="en-US" sz="4800" dirty="0"/>
              <a:t>Logging</a:t>
            </a:r>
          </a:p>
        </p:txBody>
      </p:sp>
      <p:sp>
        <p:nvSpPr>
          <p:cNvPr id="13" name="TextBox 12"/>
          <p:cNvSpPr txBox="1"/>
          <p:nvPr/>
        </p:nvSpPr>
        <p:spPr>
          <a:xfrm>
            <a:off x="7856011" y="3530839"/>
            <a:ext cx="3848451" cy="830997"/>
          </a:xfrm>
          <a:prstGeom prst="rect">
            <a:avLst/>
          </a:prstGeom>
          <a:solidFill>
            <a:schemeClr val="tx2"/>
          </a:solidFill>
        </p:spPr>
        <p:txBody>
          <a:bodyPr wrap="square" rtlCol="0">
            <a:spAutoFit/>
          </a:bodyPr>
          <a:lstStyle/>
          <a:p>
            <a:r>
              <a:rPr lang="en-US" sz="4800" dirty="0"/>
              <a:t>Caching</a:t>
            </a:r>
          </a:p>
        </p:txBody>
      </p:sp>
      <p:sp>
        <p:nvSpPr>
          <p:cNvPr id="12" name="TextBox 11"/>
          <p:cNvSpPr txBox="1"/>
          <p:nvPr/>
        </p:nvSpPr>
        <p:spPr>
          <a:xfrm>
            <a:off x="438153" y="5019606"/>
            <a:ext cx="3341508" cy="830997"/>
          </a:xfrm>
          <a:prstGeom prst="rect">
            <a:avLst/>
          </a:prstGeom>
          <a:solidFill>
            <a:schemeClr val="tx2"/>
          </a:solidFill>
        </p:spPr>
        <p:txBody>
          <a:bodyPr wrap="square" rtlCol="0">
            <a:spAutoFit/>
          </a:bodyPr>
          <a:lstStyle/>
          <a:p>
            <a:r>
              <a:rPr lang="en-US" sz="4800" dirty="0"/>
              <a:t>Scaling</a:t>
            </a:r>
          </a:p>
        </p:txBody>
      </p:sp>
      <p:sp>
        <p:nvSpPr>
          <p:cNvPr id="14" name="TextBox 13"/>
          <p:cNvSpPr txBox="1"/>
          <p:nvPr/>
        </p:nvSpPr>
        <p:spPr>
          <a:xfrm>
            <a:off x="4176893" y="5019606"/>
            <a:ext cx="3341508" cy="830997"/>
          </a:xfrm>
          <a:prstGeom prst="rect">
            <a:avLst/>
          </a:prstGeom>
          <a:solidFill>
            <a:schemeClr val="tx2"/>
          </a:solidFill>
        </p:spPr>
        <p:txBody>
          <a:bodyPr wrap="square" rtlCol="0">
            <a:spAutoFit/>
          </a:bodyPr>
          <a:lstStyle/>
          <a:p>
            <a:r>
              <a:rPr lang="en-US" sz="4800" dirty="0"/>
              <a:t>APIs</a:t>
            </a:r>
          </a:p>
        </p:txBody>
      </p:sp>
      <p:sp>
        <p:nvSpPr>
          <p:cNvPr id="15" name="TextBox 14"/>
          <p:cNvSpPr txBox="1"/>
          <p:nvPr/>
        </p:nvSpPr>
        <p:spPr>
          <a:xfrm>
            <a:off x="7856010" y="5004367"/>
            <a:ext cx="3848452" cy="830997"/>
          </a:xfrm>
          <a:prstGeom prst="rect">
            <a:avLst/>
          </a:prstGeom>
          <a:solidFill>
            <a:schemeClr val="tx2"/>
          </a:solidFill>
        </p:spPr>
        <p:txBody>
          <a:bodyPr wrap="square" rtlCol="0">
            <a:spAutoFit/>
          </a:bodyPr>
          <a:lstStyle/>
          <a:p>
            <a:r>
              <a:rPr lang="en-US" sz="4800" dirty="0"/>
              <a:t>Automation</a:t>
            </a:r>
          </a:p>
        </p:txBody>
      </p:sp>
    </p:spTree>
    <p:extLst>
      <p:ext uri="{BB962C8B-B14F-4D97-AF65-F5344CB8AC3E}">
        <p14:creationId xmlns:p14="http://schemas.microsoft.com/office/powerpoint/2010/main" val="3005769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Communication patterns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16</a:t>
            </a:fld>
            <a:endParaRPr lang="en-US" dirty="0"/>
          </a:p>
        </p:txBody>
      </p:sp>
      <p:sp>
        <p:nvSpPr>
          <p:cNvPr id="12" name="Rectangle 2"/>
          <p:cNvSpPr>
            <a:spLocks noGrp="1" noChangeArrowheads="1"/>
          </p:cNvSpPr>
          <p:nvPr>
            <p:ph sz="half" idx="4294967295"/>
          </p:nvPr>
        </p:nvSpPr>
        <p:spPr bwMode="auto">
          <a:xfrm>
            <a:off x="0" y="1047750"/>
            <a:ext cx="4841875"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dirty="0">
                <a:solidFill>
                  <a:schemeClr val="tx1"/>
                </a:solidFill>
              </a:rPr>
              <a:t>Synchronous Communication</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HTTP/REST – Technology agnostic</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rPr>
              <a:t>Have to wait until a response is received</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Design for failures – use timeouts or retries</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p:txBody>
      </p:sp>
      <p:sp>
        <p:nvSpPr>
          <p:cNvPr id="9" name="Rectangle 2"/>
          <p:cNvSpPr>
            <a:spLocks noGrp="1" noChangeArrowheads="1"/>
          </p:cNvSpPr>
          <p:nvPr>
            <p:ph sz="half" idx="4294967295"/>
          </p:nvPr>
        </p:nvSpPr>
        <p:spPr bwMode="auto">
          <a:xfrm>
            <a:off x="7348538" y="1047750"/>
            <a:ext cx="4843462"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dirty="0">
                <a:solidFill>
                  <a:schemeClr val="tx1"/>
                </a:solidFill>
              </a:rPr>
              <a:t>Asynchronous Communication</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Event based communication – instead of connecting directly to service, the service will publish an event which can be consumed by another service to be able to process the request.</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rPr>
              <a:t>No need to wait for the response</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rPr>
              <a:t>Use technologies such as Message Queuing</a:t>
            </a:r>
            <a:endParaRPr lang="en-US" altLang="en-US" sz="1467" dirty="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438151" y="3200227"/>
            <a:ext cx="5257728" cy="1712960"/>
          </a:xfrm>
          <a:prstGeom prst="rect">
            <a:avLst/>
          </a:prstGeom>
        </p:spPr>
      </p:pic>
      <p:pic>
        <p:nvPicPr>
          <p:cNvPr id="3" name="Picture 2"/>
          <p:cNvPicPr>
            <a:picLocks noChangeAspect="1"/>
          </p:cNvPicPr>
          <p:nvPr/>
        </p:nvPicPr>
        <p:blipFill>
          <a:blip r:embed="rId3"/>
          <a:stretch>
            <a:fillRect/>
          </a:stretch>
        </p:blipFill>
        <p:spPr>
          <a:xfrm>
            <a:off x="7238487" y="2980388"/>
            <a:ext cx="3823079" cy="3427405"/>
          </a:xfrm>
          <a:prstGeom prst="rect">
            <a:avLst/>
          </a:prstGeom>
        </p:spPr>
      </p:pic>
    </p:spTree>
    <p:extLst>
      <p:ext uri="{BB962C8B-B14F-4D97-AF65-F5344CB8AC3E}">
        <p14:creationId xmlns:p14="http://schemas.microsoft.com/office/powerpoint/2010/main" val="2909303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Hosting considerations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17</a:t>
            </a:fld>
            <a:endParaRPr lang="en-US" dirty="0"/>
          </a:p>
        </p:txBody>
      </p:sp>
      <p:sp>
        <p:nvSpPr>
          <p:cNvPr id="13" name="Rectangle 2"/>
          <p:cNvSpPr>
            <a:spLocks noGrp="1" noChangeArrowheads="1"/>
          </p:cNvSpPr>
          <p:nvPr>
            <p:ph sz="half" idx="4294967295"/>
          </p:nvPr>
        </p:nvSpPr>
        <p:spPr bwMode="auto">
          <a:xfrm>
            <a:off x="620713" y="5053013"/>
            <a:ext cx="1157128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eaLnBrk="0" hangingPunct="0">
              <a:spcBef>
                <a:spcPct val="0"/>
              </a:spcBef>
            </a:pPr>
            <a:r>
              <a:rPr lang="en-US" altLang="en-US" sz="1467" dirty="0">
                <a:solidFill>
                  <a:schemeClr val="tx1"/>
                </a:solidFill>
              </a:rPr>
              <a:t>A common practice is to run one microservice per container. </a:t>
            </a:r>
          </a:p>
        </p:txBody>
      </p:sp>
      <p:sp>
        <p:nvSpPr>
          <p:cNvPr id="8" name="TextBox 7"/>
          <p:cNvSpPr txBox="1"/>
          <p:nvPr/>
        </p:nvSpPr>
        <p:spPr>
          <a:xfrm>
            <a:off x="438152" y="1380823"/>
            <a:ext cx="4342077" cy="830997"/>
          </a:xfrm>
          <a:prstGeom prst="rect">
            <a:avLst/>
          </a:prstGeom>
          <a:solidFill>
            <a:schemeClr val="tx2"/>
          </a:solidFill>
        </p:spPr>
        <p:txBody>
          <a:bodyPr wrap="square" rtlCol="0">
            <a:spAutoFit/>
          </a:bodyPr>
          <a:lstStyle/>
          <a:p>
            <a:r>
              <a:rPr lang="en-US" sz="4800" dirty="0"/>
              <a:t>Virtualization</a:t>
            </a:r>
          </a:p>
        </p:txBody>
      </p:sp>
      <p:sp>
        <p:nvSpPr>
          <p:cNvPr id="10" name="TextBox 9"/>
          <p:cNvSpPr txBox="1"/>
          <p:nvPr/>
        </p:nvSpPr>
        <p:spPr>
          <a:xfrm>
            <a:off x="3270252" y="2489821"/>
            <a:ext cx="5154211" cy="830997"/>
          </a:xfrm>
          <a:prstGeom prst="rect">
            <a:avLst/>
          </a:prstGeom>
          <a:solidFill>
            <a:schemeClr val="tx2"/>
          </a:solidFill>
        </p:spPr>
        <p:txBody>
          <a:bodyPr wrap="square" rtlCol="0">
            <a:spAutoFit/>
          </a:bodyPr>
          <a:lstStyle/>
          <a:p>
            <a:r>
              <a:rPr lang="en-US" sz="4800" dirty="0"/>
              <a:t>Containerization</a:t>
            </a:r>
          </a:p>
        </p:txBody>
      </p:sp>
      <p:sp>
        <p:nvSpPr>
          <p:cNvPr id="11" name="TextBox 10"/>
          <p:cNvSpPr txBox="1"/>
          <p:nvPr/>
        </p:nvSpPr>
        <p:spPr>
          <a:xfrm>
            <a:off x="6709239" y="3719315"/>
            <a:ext cx="4891268" cy="830997"/>
          </a:xfrm>
          <a:prstGeom prst="rect">
            <a:avLst/>
          </a:prstGeom>
          <a:solidFill>
            <a:schemeClr val="tx2"/>
          </a:solidFill>
        </p:spPr>
        <p:txBody>
          <a:bodyPr wrap="square" rtlCol="0">
            <a:spAutoFit/>
          </a:bodyPr>
          <a:lstStyle/>
          <a:p>
            <a:r>
              <a:rPr lang="en-US" sz="4800" dirty="0"/>
              <a:t>Self Hosting</a:t>
            </a:r>
          </a:p>
        </p:txBody>
      </p:sp>
    </p:spTree>
    <p:extLst>
      <p:ext uri="{BB962C8B-B14F-4D97-AF65-F5344CB8AC3E}">
        <p14:creationId xmlns:p14="http://schemas.microsoft.com/office/powerpoint/2010/main" val="422541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125099"/>
            <a:ext cx="5486400" cy="508000"/>
          </a:xfrm>
        </p:spPr>
        <p:txBody>
          <a:bodyPr/>
          <a:lstStyle/>
          <a:p>
            <a:r>
              <a:rPr lang="en-US" dirty="0"/>
              <a:t>Registration and Discovery</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18</a:t>
            </a:fld>
            <a:endParaRPr lang="en-US" dirty="0"/>
          </a:p>
        </p:txBody>
      </p:sp>
      <p:sp>
        <p:nvSpPr>
          <p:cNvPr id="12" name="Rectangle 2"/>
          <p:cNvSpPr>
            <a:spLocks noGrp="1" noChangeArrowheads="1"/>
          </p:cNvSpPr>
          <p:nvPr>
            <p:ph sz="half" idx="4294967295"/>
          </p:nvPr>
        </p:nvSpPr>
        <p:spPr bwMode="auto">
          <a:xfrm>
            <a:off x="0" y="595313"/>
            <a:ext cx="4916488"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dirty="0">
                <a:solidFill>
                  <a:schemeClr val="tx1"/>
                </a:solidFill>
              </a:rPr>
              <a:t>Service Registry Database</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What to register? </a:t>
            </a:r>
          </a:p>
          <a:p>
            <a:pPr lvl="1" eaLnBrk="0" hangingPunct="0">
              <a:buClrTx/>
              <a:buSzTx/>
              <a:buFont typeface="Arial" panose="020B0604020202020204" pitchFamily="34" charset="0"/>
              <a:buChar char="•"/>
            </a:pPr>
            <a:r>
              <a:rPr lang="en-US" altLang="en-US" sz="1467" dirty="0">
                <a:solidFill>
                  <a:schemeClr val="tx1"/>
                </a:solidFill>
              </a:rPr>
              <a:t>Host, port, version</a:t>
            </a:r>
          </a:p>
          <a:p>
            <a:pPr eaLnBrk="0" hangingPunct="0">
              <a:buClrTx/>
              <a:buSzTx/>
              <a:buFont typeface="Arial" panose="020B0604020202020204" pitchFamily="34" charset="0"/>
              <a:buChar char="•"/>
            </a:pPr>
            <a:r>
              <a:rPr lang="en-US" altLang="en-US" sz="1467" dirty="0">
                <a:solidFill>
                  <a:schemeClr val="tx1"/>
                </a:solidFill>
                <a:latin typeface="Arial" panose="020B0604020202020204" pitchFamily="34" charset="0"/>
              </a:rPr>
              <a:t>When to register</a:t>
            </a:r>
          </a:p>
          <a:p>
            <a:pPr lvl="1" eaLnBrk="0" hangingPunct="0">
              <a:buClrTx/>
              <a:buSzTx/>
              <a:buFont typeface="Arial" panose="020B0604020202020204" pitchFamily="34" charset="0"/>
              <a:buChar char="•"/>
            </a:pPr>
            <a:r>
              <a:rPr lang="en-US" altLang="en-US" sz="1467" dirty="0">
                <a:solidFill>
                  <a:schemeClr val="tx1"/>
                </a:solidFill>
              </a:rPr>
              <a:t>On Startup</a:t>
            </a:r>
          </a:p>
          <a:p>
            <a:pPr eaLnBrk="0" hangingPunct="0">
              <a:buClrTx/>
              <a:buSzTx/>
              <a:buFont typeface="Arial" panose="020B0604020202020204" pitchFamily="34" charset="0"/>
              <a:buChar char="•"/>
            </a:pPr>
            <a:r>
              <a:rPr lang="en-US" altLang="en-US" sz="1467" dirty="0">
                <a:solidFill>
                  <a:schemeClr val="tx1"/>
                </a:solidFill>
                <a:latin typeface="Arial" panose="020B0604020202020204" pitchFamily="34" charset="0"/>
              </a:rPr>
              <a:t>When to deregister</a:t>
            </a:r>
          </a:p>
          <a:p>
            <a:pPr lvl="1" eaLnBrk="0" hangingPunct="0">
              <a:buClrTx/>
              <a:buSzTx/>
              <a:buFont typeface="Arial" panose="020B0604020202020204" pitchFamily="34" charset="0"/>
              <a:buChar char="•"/>
            </a:pPr>
            <a:r>
              <a:rPr lang="en-US" altLang="en-US" sz="1467" dirty="0">
                <a:solidFill>
                  <a:schemeClr val="tx1"/>
                </a:solidFill>
                <a:latin typeface="Arial" panose="020B0604020202020204" pitchFamily="34" charset="0"/>
              </a:rPr>
              <a:t>On failures</a:t>
            </a:r>
            <a:endParaRPr lang="en-US" altLang="en-US" sz="1467" dirty="0">
              <a:solidFill>
                <a:schemeClr val="tx1"/>
              </a:solidFill>
            </a:endParaRPr>
          </a:p>
          <a:p>
            <a:pPr eaLnBrk="0" hangingPunct="0">
              <a:buClrTx/>
              <a:buSzTx/>
              <a:buFont typeface="Arial" panose="020B0604020202020204" pitchFamily="34" charset="0"/>
              <a:buChar char="•"/>
            </a:pPr>
            <a:r>
              <a:rPr lang="en-US" altLang="en-US" sz="1467" dirty="0">
                <a:solidFill>
                  <a:schemeClr val="tx1"/>
                </a:solidFill>
                <a:latin typeface="Arial" panose="020B0604020202020204" pitchFamily="34" charset="0"/>
              </a:rPr>
              <a:t>Cloud platforms makes it easy to manage registration and discovery. This has to be self managed mostly in a self hosted scenario.</a:t>
            </a:r>
            <a:endParaRPr lang="en-US" altLang="en-US" sz="1467" dirty="0">
              <a:solidFill>
                <a:schemeClr val="tx1"/>
              </a:solidFill>
            </a:endParaRPr>
          </a:p>
          <a:p>
            <a:pPr eaLnBrk="0" hangingPunct="0">
              <a:buClrTx/>
              <a:buSzTx/>
              <a:buFont typeface="Arial" panose="020B0604020202020204" pitchFamily="34" charset="0"/>
              <a:buChar char="•"/>
            </a:pPr>
            <a:r>
              <a:rPr lang="en-US" altLang="en-US" sz="1467" dirty="0">
                <a:solidFill>
                  <a:schemeClr val="tx1"/>
                </a:solidFill>
                <a:latin typeface="Arial" panose="020B0604020202020204" pitchFamily="34" charset="0"/>
              </a:rPr>
              <a:t>Service lookup patterns</a:t>
            </a:r>
          </a:p>
          <a:p>
            <a:pPr lvl="1" eaLnBrk="0" hangingPunct="0">
              <a:buClrTx/>
              <a:buSzTx/>
              <a:buFont typeface="Arial" panose="020B0604020202020204" pitchFamily="34" charset="0"/>
              <a:buChar char="•"/>
            </a:pPr>
            <a:r>
              <a:rPr lang="en-US" altLang="en-US" sz="1467" dirty="0">
                <a:solidFill>
                  <a:schemeClr val="tx1"/>
                </a:solidFill>
              </a:rPr>
              <a:t>Client connects to service registry – Client side discovery</a:t>
            </a:r>
          </a:p>
          <a:p>
            <a:pPr lvl="1" eaLnBrk="0" hangingPunct="0">
              <a:buClrTx/>
              <a:buSzTx/>
              <a:buFont typeface="Arial" panose="020B0604020202020204" pitchFamily="34" charset="0"/>
              <a:buChar char="•"/>
            </a:pPr>
            <a:r>
              <a:rPr lang="en-US" altLang="en-US" sz="1467" dirty="0">
                <a:solidFill>
                  <a:schemeClr val="tx1"/>
                </a:solidFill>
                <a:latin typeface="Arial" panose="020B0604020202020204" pitchFamily="34" charset="0"/>
              </a:rPr>
              <a:t>Client connects to Gateway/Load Balancer to further connect to service registry – Server side discovery</a:t>
            </a:r>
          </a:p>
        </p:txBody>
      </p:sp>
      <p:pic>
        <p:nvPicPr>
          <p:cNvPr id="8" name="Picture 7"/>
          <p:cNvPicPr>
            <a:picLocks noChangeAspect="1"/>
          </p:cNvPicPr>
          <p:nvPr/>
        </p:nvPicPr>
        <p:blipFill>
          <a:blip r:embed="rId2"/>
          <a:stretch>
            <a:fillRect/>
          </a:stretch>
        </p:blipFill>
        <p:spPr>
          <a:xfrm>
            <a:off x="5203774" y="1016967"/>
            <a:ext cx="6816777" cy="5507659"/>
          </a:xfrm>
          <a:prstGeom prst="rect">
            <a:avLst/>
          </a:prstGeom>
        </p:spPr>
      </p:pic>
      <p:sp>
        <p:nvSpPr>
          <p:cNvPr id="4" name="Rounded Rectangle 3"/>
          <p:cNvSpPr/>
          <p:nvPr/>
        </p:nvSpPr>
        <p:spPr bwMode="auto">
          <a:xfrm>
            <a:off x="6397783" y="2112475"/>
            <a:ext cx="2088332" cy="4104239"/>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2667">
              <a:solidFill>
                <a:srgbClr val="191919"/>
              </a:solidFill>
              <a:latin typeface="HelvNeue Light for IBM" pitchFamily="34" charset="0"/>
            </a:endParaRPr>
          </a:p>
        </p:txBody>
      </p:sp>
      <p:sp>
        <p:nvSpPr>
          <p:cNvPr id="7" name="Rounded Rectangle 6"/>
          <p:cNvSpPr/>
          <p:nvPr/>
        </p:nvSpPr>
        <p:spPr bwMode="auto">
          <a:xfrm>
            <a:off x="4333592" y="1871049"/>
            <a:ext cx="1219200" cy="12192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2667">
              <a:solidFill>
                <a:srgbClr val="191919"/>
              </a:solidFill>
              <a:latin typeface="HelvNeue Light for IBM" pitchFamily="34" charset="0"/>
            </a:endParaRPr>
          </a:p>
        </p:txBody>
      </p:sp>
      <p:cxnSp>
        <p:nvCxnSpPr>
          <p:cNvPr id="13" name="Straight Connector 12"/>
          <p:cNvCxnSpPr/>
          <p:nvPr/>
        </p:nvCxnSpPr>
        <p:spPr bwMode="auto">
          <a:xfrm>
            <a:off x="7315200" y="2112475"/>
            <a:ext cx="0" cy="777029"/>
          </a:xfrm>
          <a:prstGeom prst="line">
            <a:avLst/>
          </a:prstGeom>
          <a:noFill/>
          <a:ln w="3810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82777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68224"/>
            <a:ext cx="6801394" cy="508000"/>
          </a:xfrm>
        </p:spPr>
        <p:txBody>
          <a:bodyPr/>
          <a:lstStyle/>
          <a:p>
            <a:r>
              <a:rPr lang="en-US" dirty="0"/>
              <a:t>Monitoring and Logging Technology</a:t>
            </a:r>
          </a:p>
        </p:txBody>
      </p:sp>
      <p:sp>
        <p:nvSpPr>
          <p:cNvPr id="5" name="Slide Number Placeholder 4"/>
          <p:cNvSpPr>
            <a:spLocks noGrp="1"/>
          </p:cNvSpPr>
          <p:nvPr>
            <p:ph type="sldNum" sz="quarter" idx="10"/>
          </p:nvPr>
        </p:nvSpPr>
        <p:spPr/>
        <p:txBody>
          <a:bodyPr/>
          <a:lstStyle/>
          <a:p>
            <a:fld id="{243B09B9-FE11-485D-B193-4DE649C9C9A3}" type="slidenum">
              <a:rPr lang="en-US" smtClean="0"/>
              <a:pPr/>
              <a:t>19</a:t>
            </a:fld>
            <a:endParaRPr lang="en-US" dirty="0"/>
          </a:p>
        </p:txBody>
      </p:sp>
      <p:sp>
        <p:nvSpPr>
          <p:cNvPr id="12" name="Rectangle 2"/>
          <p:cNvSpPr>
            <a:spLocks noGrp="1" noChangeArrowheads="1"/>
          </p:cNvSpPr>
          <p:nvPr>
            <p:ph sz="half" idx="4294967295"/>
          </p:nvPr>
        </p:nvSpPr>
        <p:spPr bwMode="auto">
          <a:xfrm>
            <a:off x="0" y="1270000"/>
            <a:ext cx="5464175"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Centralized Monitoring tools</a:t>
            </a:r>
          </a:p>
          <a:p>
            <a:pPr defTabSz="1219170" eaLnBrk="0" fontAlgn="base" hangingPunct="0">
              <a:spcBef>
                <a:spcPct val="0"/>
              </a:spcBef>
              <a:spcAft>
                <a:spcPct val="0"/>
              </a:spcAft>
            </a:pPr>
            <a:endParaRPr lang="en-US" altLang="en-US" sz="1467" b="1" dirty="0">
              <a:solidFill>
                <a:schemeClr val="tx1"/>
              </a:solidFill>
            </a:endParaRPr>
          </a:p>
          <a:p>
            <a:pPr defTabSz="1219170" eaLnBrk="0" fontAlgn="base" hangingPunct="0">
              <a:spcBef>
                <a:spcPct val="0"/>
              </a:spcBef>
              <a:spcAft>
                <a:spcPct val="0"/>
              </a:spcAft>
            </a:pPr>
            <a:r>
              <a:rPr lang="en-US" altLang="en-US" sz="1467" dirty="0">
                <a:solidFill>
                  <a:schemeClr val="tx1"/>
                </a:solidFill>
              </a:rPr>
              <a:t>Example </a:t>
            </a:r>
            <a:r>
              <a:rPr lang="en-US" altLang="en-US" sz="1467" dirty="0" err="1">
                <a:solidFill>
                  <a:schemeClr val="tx1"/>
                </a:solidFill>
              </a:rPr>
              <a:t>Nagios</a:t>
            </a:r>
            <a:r>
              <a:rPr lang="en-US" altLang="en-US" sz="1467" dirty="0">
                <a:solidFill>
                  <a:schemeClr val="tx1"/>
                </a:solidFill>
              </a:rPr>
              <a:t> or New Relic</a:t>
            </a:r>
          </a:p>
          <a:p>
            <a:pPr marL="285750" indent="-285750" defTabSz="1219170" eaLnBrk="0" fontAlgn="base" hangingPunct="0">
              <a:spcBef>
                <a:spcPct val="0"/>
              </a:spcBef>
              <a:spcAft>
                <a:spcPct val="0"/>
              </a:spcAft>
              <a:buFont typeface="Arial" panose="020B0604020202020204" pitchFamily="34" charset="0"/>
              <a:buChar char="•"/>
            </a:pPr>
            <a:endParaRPr lang="en-US" altLang="en-US" sz="1467" dirty="0">
              <a:solidFill>
                <a:schemeClr val="tx1"/>
              </a:solidFill>
            </a:endParaRP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Collect Metrics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Aggregate</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Visualize data</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Send test transactions and monitor test transactions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Monitor network</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Send alerts when required</a:t>
            </a:r>
          </a:p>
          <a:p>
            <a:pPr eaLnBrk="0" hangingPunct="0">
              <a:spcBef>
                <a:spcPct val="0"/>
              </a:spcBef>
            </a:pPr>
            <a:endParaRPr lang="en-US" altLang="en-US" sz="1467" dirty="0">
              <a:solidFill>
                <a:schemeClr val="tx1"/>
              </a:solidFill>
            </a:endParaRPr>
          </a:p>
          <a:p>
            <a:pPr eaLnBrk="0" hangingPunct="0">
              <a:spcBef>
                <a:spcPct val="0"/>
              </a:spcBef>
            </a:pPr>
            <a:endParaRPr lang="en-US" altLang="en-US" sz="1467" dirty="0">
              <a:solidFill>
                <a:schemeClr val="tx1"/>
              </a:solidFill>
            </a:endParaRPr>
          </a:p>
        </p:txBody>
      </p:sp>
      <p:sp>
        <p:nvSpPr>
          <p:cNvPr id="7" name="Rectangle 2"/>
          <p:cNvSpPr>
            <a:spLocks noGrp="1" noChangeArrowheads="1"/>
          </p:cNvSpPr>
          <p:nvPr>
            <p:ph sz="half" idx="4294967295"/>
          </p:nvPr>
        </p:nvSpPr>
        <p:spPr bwMode="auto">
          <a:xfrm>
            <a:off x="6727825" y="1241425"/>
            <a:ext cx="546417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Centralized Logging</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eaLnBrk="0" hangingPunct="0">
              <a:spcBef>
                <a:spcPct val="0"/>
              </a:spcBef>
            </a:pPr>
            <a:r>
              <a:rPr lang="en-US" altLang="en-US" sz="1467" dirty="0">
                <a:solidFill>
                  <a:schemeClr val="tx1"/>
                </a:solidFill>
              </a:rPr>
              <a:t>Example </a:t>
            </a:r>
            <a:r>
              <a:rPr lang="en-US" altLang="en-US" sz="1467" dirty="0" err="1">
                <a:solidFill>
                  <a:schemeClr val="tx1"/>
                </a:solidFill>
              </a:rPr>
              <a:t>Logstash</a:t>
            </a:r>
            <a:r>
              <a:rPr lang="en-US" altLang="en-US" sz="1467" dirty="0">
                <a:solidFill>
                  <a:schemeClr val="tx1"/>
                </a:solidFill>
              </a:rPr>
              <a:t>, Elastic log, </a:t>
            </a:r>
            <a:r>
              <a:rPr lang="en-US" altLang="en-US" sz="1467" dirty="0" err="1">
                <a:solidFill>
                  <a:schemeClr val="tx1"/>
                </a:solidFill>
              </a:rPr>
              <a:t>splunk</a:t>
            </a:r>
            <a:endParaRPr lang="en-US" altLang="en-US" sz="1467" dirty="0">
              <a:solidFill>
                <a:schemeClr val="tx1"/>
              </a:solidFill>
            </a:endParaRPr>
          </a:p>
          <a:p>
            <a:pPr eaLnBrk="0" hangingPunct="0">
              <a:spcBef>
                <a:spcPct val="0"/>
              </a:spcBef>
            </a:pPr>
            <a:endParaRPr lang="en-US" altLang="en-US" sz="1467" dirty="0">
              <a:solidFill>
                <a:schemeClr val="tx1"/>
              </a:solidFill>
            </a:endParaRPr>
          </a:p>
          <a:p>
            <a:pPr eaLnBrk="0" hangingPunct="0">
              <a:spcBef>
                <a:spcPct val="0"/>
              </a:spcBef>
            </a:pPr>
            <a:r>
              <a:rPr lang="en-US" altLang="en-US" sz="1467" dirty="0">
                <a:solidFill>
                  <a:schemeClr val="tx1"/>
                </a:solidFill>
              </a:rPr>
              <a:t>The logs needs to be pushed to these tools which can then be stored in a database. Capabilities provided are:</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Push logs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Query log</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Aggregate log from multiple servers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Provide logging libraries for client side</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Visualize data</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Supports standardized logging</a:t>
            </a:r>
          </a:p>
          <a:p>
            <a:pPr eaLnBrk="0" hangingPunct="0">
              <a:spcBef>
                <a:spcPct val="0"/>
              </a:spcBef>
            </a:pPr>
            <a:endParaRPr lang="en-US" altLang="en-US" sz="1467" dirty="0">
              <a:solidFill>
                <a:schemeClr val="tx1"/>
              </a:solidFill>
            </a:endParaRPr>
          </a:p>
        </p:txBody>
      </p:sp>
    </p:spTree>
    <p:extLst>
      <p:ext uri="{BB962C8B-B14F-4D97-AF65-F5344CB8AC3E}">
        <p14:creationId xmlns:p14="http://schemas.microsoft.com/office/powerpoint/2010/main" val="331353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t="9193"/>
          <a:stretch/>
        </p:blipFill>
        <p:spPr>
          <a:xfrm>
            <a:off x="243078" y="3025422"/>
            <a:ext cx="5461255" cy="3409885"/>
          </a:xfrm>
          <a:prstGeom prst="rect">
            <a:avLst/>
          </a:prstGeom>
        </p:spPr>
      </p:pic>
      <p:sp>
        <p:nvSpPr>
          <p:cNvPr id="2" name="Title 1"/>
          <p:cNvSpPr>
            <a:spLocks noGrp="1"/>
          </p:cNvSpPr>
          <p:nvPr>
            <p:ph type="title"/>
          </p:nvPr>
        </p:nvSpPr>
        <p:spPr/>
        <p:txBody>
          <a:bodyPr/>
          <a:lstStyle/>
          <a:p>
            <a:r>
              <a:rPr lang="en-US" dirty="0"/>
              <a:t>Microservices and its Impact on CIO’s Agenda</a:t>
            </a:r>
          </a:p>
        </p:txBody>
      </p:sp>
      <p:sp>
        <p:nvSpPr>
          <p:cNvPr id="4" name="Slide Number Placeholder 3"/>
          <p:cNvSpPr>
            <a:spLocks noGrp="1"/>
          </p:cNvSpPr>
          <p:nvPr>
            <p:ph type="sldNum" sz="quarter" idx="10"/>
          </p:nvPr>
        </p:nvSpPr>
        <p:spPr/>
        <p:txBody>
          <a:bodyPr/>
          <a:lstStyle/>
          <a:p>
            <a:fld id="{E98947E1-6E9C-4553-A175-053CB8F72200}" type="slidenum">
              <a:rPr lang="en-US" smtClean="0"/>
              <a:pPr/>
              <a:t>2</a:t>
            </a:fld>
            <a:endParaRPr lang="en-US" dirty="0"/>
          </a:p>
        </p:txBody>
      </p:sp>
      <p:graphicFrame>
        <p:nvGraphicFramePr>
          <p:cNvPr id="16" name="Content Placeholder 4"/>
          <p:cNvGraphicFramePr>
            <a:graphicFrameLocks noGrp="1"/>
          </p:cNvGraphicFramePr>
          <p:nvPr>
            <p:ph idx="4294967295"/>
            <p:extLst>
              <p:ext uri="{D42A27DB-BD31-4B8C-83A1-F6EECF244321}">
                <p14:modId xmlns:p14="http://schemas.microsoft.com/office/powerpoint/2010/main" val="2307588306"/>
              </p:ext>
            </p:extLst>
          </p:nvPr>
        </p:nvGraphicFramePr>
        <p:xfrm>
          <a:off x="6070600" y="1349375"/>
          <a:ext cx="6121400" cy="4297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p:cNvSpPr/>
          <p:nvPr/>
        </p:nvSpPr>
        <p:spPr>
          <a:xfrm>
            <a:off x="243078" y="1362459"/>
            <a:ext cx="5558791" cy="1528175"/>
          </a:xfrm>
          <a:prstGeom prst="rect">
            <a:avLst/>
          </a:prstGeom>
        </p:spPr>
        <p:txBody>
          <a:bodyPr wrap="square">
            <a:spAutoFit/>
          </a:bodyPr>
          <a:lstStyle/>
          <a:p>
            <a:pPr>
              <a:defRPr/>
            </a:pPr>
            <a:r>
              <a:rPr lang="en-US" sz="1333" b="1" i="1" dirty="0">
                <a:solidFill>
                  <a:schemeClr val="tx1">
                    <a:lumMod val="50000"/>
                    <a:lumOff val="50000"/>
                  </a:schemeClr>
                </a:solidFill>
                <a:latin typeface="Helvetica Neue Light" charset="0"/>
                <a:ea typeface="Helvetica Neue Light" charset="0"/>
                <a:cs typeface="Helvetica Neue Light" charset="0"/>
              </a:rPr>
              <a:t>“…the microservice architectural style.. ..is an approach to developing a single application as a suite of small services, each running in its own process and communicating with lightweight mechanisms, often an HTTP resource API. …”</a:t>
            </a:r>
          </a:p>
          <a:p>
            <a:pPr>
              <a:defRPr/>
            </a:pPr>
            <a:endParaRPr lang="en-US" sz="1333" b="1" i="1" dirty="0">
              <a:solidFill>
                <a:schemeClr val="tx1">
                  <a:lumMod val="50000"/>
                  <a:lumOff val="50000"/>
                </a:schemeClr>
              </a:solidFill>
              <a:latin typeface="Helvetica Neue Light" charset="0"/>
              <a:ea typeface="Helvetica Neue Light" charset="0"/>
              <a:cs typeface="Helvetica Neue Light" charset="0"/>
            </a:endParaRPr>
          </a:p>
          <a:p>
            <a:pPr>
              <a:defRPr/>
            </a:pPr>
            <a:r>
              <a:rPr lang="en-US" sz="1333" b="1" i="1" dirty="0">
                <a:solidFill>
                  <a:schemeClr val="tx1">
                    <a:lumMod val="50000"/>
                    <a:lumOff val="50000"/>
                  </a:schemeClr>
                </a:solidFill>
                <a:latin typeface="Helvetica Neue Light" charset="0"/>
                <a:ea typeface="Helvetica Neue Light" charset="0"/>
                <a:cs typeface="Helvetica Neue Light" charset="0"/>
              </a:rPr>
              <a:t>Martin Fowler</a:t>
            </a:r>
          </a:p>
          <a:p>
            <a:pPr>
              <a:defRPr/>
            </a:pPr>
            <a:r>
              <a:rPr lang="en-US" sz="1333" b="1" i="1" dirty="0">
                <a:solidFill>
                  <a:schemeClr val="tx1">
                    <a:lumMod val="50000"/>
                    <a:lumOff val="50000"/>
                  </a:schemeClr>
                </a:solidFill>
                <a:latin typeface="Helvetica Neue Light" charset="0"/>
                <a:ea typeface="Helvetica Neue Light" charset="0"/>
                <a:cs typeface="Helvetica Neue Light" charset="0"/>
              </a:rPr>
              <a:t>http://martinfowler.com/articles/microservices.html</a:t>
            </a:r>
          </a:p>
        </p:txBody>
      </p:sp>
    </p:spTree>
    <p:extLst>
      <p:ext uri="{BB962C8B-B14F-4D97-AF65-F5344CB8AC3E}">
        <p14:creationId xmlns:p14="http://schemas.microsoft.com/office/powerpoint/2010/main" val="377999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Considerations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20</a:t>
            </a:fld>
            <a:endParaRPr lang="en-US" dirty="0"/>
          </a:p>
        </p:txBody>
      </p:sp>
      <p:sp>
        <p:nvSpPr>
          <p:cNvPr id="12" name="Rectangle 2"/>
          <p:cNvSpPr>
            <a:spLocks noGrp="1" noChangeArrowheads="1"/>
          </p:cNvSpPr>
          <p:nvPr>
            <p:ph sz="half" idx="4294967295"/>
          </p:nvPr>
        </p:nvSpPr>
        <p:spPr bwMode="auto">
          <a:xfrm>
            <a:off x="0" y="1242966"/>
            <a:ext cx="5464175" cy="170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Scaling</a:t>
            </a:r>
          </a:p>
          <a:p>
            <a:pPr defTabSz="1219170" eaLnBrk="0" fontAlgn="base" hangingPunct="0">
              <a:spcBef>
                <a:spcPct val="0"/>
              </a:spcBef>
              <a:spcAft>
                <a:spcPct val="0"/>
              </a:spcAft>
            </a:pPr>
            <a:endParaRPr lang="en-US" altLang="en-US" sz="1467" b="1" dirty="0">
              <a:solidFill>
                <a:schemeClr val="tx1"/>
              </a:solidFill>
            </a:endParaRP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Horizontal Scaling is preferred and readily supported through cloud capabilities.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Scaling can be automated or made on-demand</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Automated</a:t>
            </a:r>
          </a:p>
          <a:p>
            <a:pPr eaLnBrk="0" hangingPunct="0">
              <a:spcBef>
                <a:spcPct val="0"/>
              </a:spcBef>
            </a:pPr>
            <a:endParaRPr lang="en-US" altLang="en-US" sz="1467" dirty="0">
              <a:solidFill>
                <a:schemeClr val="tx1"/>
              </a:solidFill>
            </a:endParaRPr>
          </a:p>
        </p:txBody>
      </p:sp>
      <p:sp>
        <p:nvSpPr>
          <p:cNvPr id="7" name="Rectangle 2"/>
          <p:cNvSpPr>
            <a:spLocks noGrp="1" noChangeArrowheads="1"/>
          </p:cNvSpPr>
          <p:nvPr>
            <p:ph sz="half" idx="4294967295"/>
          </p:nvPr>
        </p:nvSpPr>
        <p:spPr bwMode="auto">
          <a:xfrm>
            <a:off x="6727825" y="2528888"/>
            <a:ext cx="5464175" cy="170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API Gateway</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marL="285750" indent="-285750" eaLnBrk="0" hangingPunct="0">
              <a:spcBef>
                <a:spcPct val="0"/>
              </a:spcBef>
              <a:buFont typeface="Arial" panose="020B0604020202020204" pitchFamily="34" charset="0"/>
              <a:buChar char="•"/>
            </a:pPr>
            <a:r>
              <a:rPr lang="en-US" altLang="en-US" sz="1467" dirty="0">
                <a:solidFill>
                  <a:schemeClr val="tx1"/>
                </a:solidFill>
              </a:rPr>
              <a:t>Load balancing and Caching</a:t>
            </a:r>
          </a:p>
          <a:p>
            <a:pPr marL="285750" indent="-285750" eaLnBrk="0" hangingPunct="0">
              <a:spcBef>
                <a:spcPct val="0"/>
              </a:spcBef>
              <a:buFont typeface="Arial" panose="020B0604020202020204" pitchFamily="34" charset="0"/>
              <a:buChar char="•"/>
            </a:pPr>
            <a:r>
              <a:rPr lang="en-US" altLang="en-US" sz="1467" dirty="0">
                <a:solidFill>
                  <a:schemeClr val="tx1"/>
                </a:solidFill>
              </a:rPr>
              <a:t>Centralized Security</a:t>
            </a:r>
          </a:p>
          <a:p>
            <a:pPr marL="285750" indent="-285750" eaLnBrk="0" hangingPunct="0">
              <a:spcBef>
                <a:spcPct val="0"/>
              </a:spcBef>
              <a:buFont typeface="Arial" panose="020B0604020202020204" pitchFamily="34" charset="0"/>
              <a:buChar char="•"/>
            </a:pPr>
            <a:r>
              <a:rPr lang="en-US" altLang="en-US" sz="1467" dirty="0">
                <a:solidFill>
                  <a:schemeClr val="tx1"/>
                </a:solidFill>
              </a:rPr>
              <a:t>Centralized Analytics</a:t>
            </a:r>
          </a:p>
          <a:p>
            <a:pPr marL="285750" indent="-285750" eaLnBrk="0" hangingPunct="0">
              <a:spcBef>
                <a:spcPct val="0"/>
              </a:spcBef>
              <a:buFont typeface="Arial" panose="020B0604020202020204" pitchFamily="34" charset="0"/>
              <a:buChar char="•"/>
            </a:pPr>
            <a:r>
              <a:rPr lang="en-US" altLang="en-US" sz="1467" dirty="0">
                <a:solidFill>
                  <a:schemeClr val="tx1"/>
                </a:solidFill>
              </a:rPr>
              <a:t>Centralized service discovery</a:t>
            </a:r>
          </a:p>
          <a:p>
            <a:pPr marL="285750" indent="-285750" eaLnBrk="0" hangingPunct="0">
              <a:spcBef>
                <a:spcPct val="0"/>
              </a:spcBef>
              <a:buFont typeface="Arial" panose="020B0604020202020204" pitchFamily="34" charset="0"/>
              <a:buChar char="•"/>
            </a:pPr>
            <a:r>
              <a:rPr lang="en-US" altLang="en-US" sz="1467" dirty="0">
                <a:solidFill>
                  <a:schemeClr val="tx1"/>
                </a:solidFill>
              </a:rPr>
              <a:t>Centralized entry points</a:t>
            </a:r>
          </a:p>
        </p:txBody>
      </p:sp>
      <p:sp>
        <p:nvSpPr>
          <p:cNvPr id="8" name="Rectangle 2"/>
          <p:cNvSpPr>
            <a:spLocks noGrp="1" noChangeArrowheads="1"/>
          </p:cNvSpPr>
          <p:nvPr>
            <p:ph sz="half" idx="4294967295"/>
          </p:nvPr>
        </p:nvSpPr>
        <p:spPr bwMode="auto">
          <a:xfrm>
            <a:off x="0" y="3770890"/>
            <a:ext cx="5464175" cy="192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Caching</a:t>
            </a:r>
          </a:p>
          <a:p>
            <a:pPr defTabSz="1219170" eaLnBrk="0" fontAlgn="base" hangingPunct="0">
              <a:spcBef>
                <a:spcPct val="0"/>
              </a:spcBef>
              <a:spcAft>
                <a:spcPct val="0"/>
              </a:spcAft>
            </a:pPr>
            <a:endParaRPr lang="en-US" altLang="en-US" sz="1467" b="1" dirty="0">
              <a:solidFill>
                <a:schemeClr val="tx1"/>
              </a:solidFill>
            </a:endParaRP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Helps improve performance</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Ideally implemented at API gateway layer</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Can also be done on client layer example for SPA applications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Can also be done at service layer example for static data</a:t>
            </a:r>
          </a:p>
          <a:p>
            <a:pPr eaLnBrk="0" hangingPunct="0">
              <a:spcBef>
                <a:spcPct val="0"/>
              </a:spcBef>
            </a:pPr>
            <a:endParaRPr lang="en-US" altLang="en-US" sz="1467" dirty="0">
              <a:solidFill>
                <a:schemeClr val="tx1"/>
              </a:solidFill>
            </a:endParaRPr>
          </a:p>
        </p:txBody>
      </p:sp>
    </p:spTree>
    <p:extLst>
      <p:ext uri="{BB962C8B-B14F-4D97-AF65-F5344CB8AC3E}">
        <p14:creationId xmlns:p14="http://schemas.microsoft.com/office/powerpoint/2010/main" val="74707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References</a:t>
            </a:r>
          </a:p>
        </p:txBody>
      </p:sp>
      <p:sp>
        <p:nvSpPr>
          <p:cNvPr id="2" name="Slide Number Placeholder 1"/>
          <p:cNvSpPr>
            <a:spLocks noGrp="1"/>
          </p:cNvSpPr>
          <p:nvPr>
            <p:ph type="sldNum" sz="quarter" idx="10"/>
          </p:nvPr>
        </p:nvSpPr>
        <p:spPr/>
        <p:txBody>
          <a:bodyPr/>
          <a:lstStyle/>
          <a:p>
            <a:fld id="{E98947E1-6E9C-4553-A175-053CB8F72200}" type="slidenum">
              <a:rPr lang="en-US" smtClean="0"/>
              <a:pPr/>
              <a:t>21</a:t>
            </a:fld>
            <a:endParaRPr lang="en-US" dirty="0"/>
          </a:p>
        </p:txBody>
      </p:sp>
      <p:sp>
        <p:nvSpPr>
          <p:cNvPr id="3" name="TextBox 2"/>
          <p:cNvSpPr txBox="1"/>
          <p:nvPr/>
        </p:nvSpPr>
        <p:spPr>
          <a:xfrm>
            <a:off x="438153" y="1121664"/>
            <a:ext cx="10939213" cy="3485378"/>
          </a:xfrm>
          <a:prstGeom prst="rect">
            <a:avLst/>
          </a:prstGeom>
          <a:noFill/>
        </p:spPr>
        <p:txBody>
          <a:bodyPr wrap="none" rtlCol="0">
            <a:spAutoFit/>
          </a:bodyPr>
          <a:lstStyle/>
          <a:p>
            <a:pPr>
              <a:lnSpc>
                <a:spcPct val="150000"/>
              </a:lnSpc>
            </a:pPr>
            <a:r>
              <a:rPr lang="en-US" sz="2133" dirty="0">
                <a:hlinkClick r:id="rId3"/>
              </a:rPr>
              <a:t>https://martinfowler.com/articles/microservices.html</a:t>
            </a:r>
            <a:endParaRPr lang="en-US" sz="2133" dirty="0"/>
          </a:p>
          <a:p>
            <a:pPr>
              <a:lnSpc>
                <a:spcPct val="150000"/>
              </a:lnSpc>
            </a:pPr>
            <a:r>
              <a:rPr lang="en-US" sz="2133" dirty="0">
                <a:hlinkClick r:id="rId4"/>
              </a:rPr>
              <a:t>http://www.redbooks.ibm.com/abstracts/sg248275.html?Open</a:t>
            </a:r>
            <a:endParaRPr lang="en-US" sz="2133" dirty="0"/>
          </a:p>
          <a:p>
            <a:pPr>
              <a:lnSpc>
                <a:spcPct val="150000"/>
              </a:lnSpc>
            </a:pPr>
            <a:r>
              <a:rPr lang="en-US" sz="2133" dirty="0">
                <a:hlinkClick r:id="rId5"/>
              </a:rPr>
              <a:t>https://www.nginx.com/blog/microservices-at-netflix-architectural-best-practices/</a:t>
            </a:r>
            <a:endParaRPr lang="en-US" sz="2133" dirty="0"/>
          </a:p>
          <a:p>
            <a:pPr>
              <a:lnSpc>
                <a:spcPct val="150000"/>
              </a:lnSpc>
            </a:pPr>
            <a:r>
              <a:rPr lang="en-US" sz="2133" dirty="0">
                <a:hlinkClick r:id="rId6"/>
              </a:rPr>
              <a:t>https://w3-03.sso.ibm.com/services/lighthouse/documents/D023183V03153V20</a:t>
            </a:r>
            <a:endParaRPr lang="en-US" sz="2133" dirty="0"/>
          </a:p>
          <a:p>
            <a:pPr>
              <a:lnSpc>
                <a:spcPct val="150000"/>
              </a:lnSpc>
            </a:pPr>
            <a:r>
              <a:rPr lang="en-US" sz="2133" dirty="0">
                <a:hlinkClick r:id="rId7"/>
              </a:rPr>
              <a:t>https://12factor.net/</a:t>
            </a:r>
            <a:endParaRPr lang="en-US" sz="2133" dirty="0"/>
          </a:p>
          <a:p>
            <a:pPr>
              <a:lnSpc>
                <a:spcPct val="150000"/>
              </a:lnSpc>
            </a:pPr>
            <a:r>
              <a:rPr lang="en-US" sz="2133" dirty="0">
                <a:hlinkClick r:id="rId8"/>
              </a:rPr>
              <a:t>http://www.grahamlea.com/2016/08/distributed-transactions-microservices-icebergs/</a:t>
            </a:r>
            <a:endParaRPr lang="en-US" sz="2133" dirty="0"/>
          </a:p>
          <a:p>
            <a:pPr>
              <a:lnSpc>
                <a:spcPct val="150000"/>
              </a:lnSpc>
            </a:pPr>
            <a:r>
              <a:rPr lang="en-US" altLang="en-US" sz="2133" dirty="0">
                <a:hlinkClick r:id="rId9"/>
              </a:rPr>
              <a:t>http://microservices.io/patterns/index.html</a:t>
            </a:r>
            <a:endParaRPr lang="en-US" altLang="en-US" sz="2133" dirty="0"/>
          </a:p>
        </p:txBody>
      </p:sp>
    </p:spTree>
    <p:extLst>
      <p:ext uri="{BB962C8B-B14F-4D97-AF65-F5344CB8AC3E}">
        <p14:creationId xmlns:p14="http://schemas.microsoft.com/office/powerpoint/2010/main" val="2583363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0EFAE9-D81A-DF47-9DF7-9B4868748C7B}"/>
              </a:ext>
            </a:extLst>
          </p:cNvPr>
          <p:cNvSpPr txBox="1"/>
          <p:nvPr/>
        </p:nvSpPr>
        <p:spPr>
          <a:xfrm>
            <a:off x="606287" y="129206"/>
            <a:ext cx="106547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Lab: Stock Trader Lite sample for IBM Cloud Kubernetes Service</a:t>
            </a:r>
          </a:p>
        </p:txBody>
      </p:sp>
      <p:sp>
        <p:nvSpPr>
          <p:cNvPr id="5" name="Rounded Rectangle 4">
            <a:extLst>
              <a:ext uri="{FF2B5EF4-FFF2-40B4-BE49-F238E27FC236}">
                <a16:creationId xmlns:a16="http://schemas.microsoft.com/office/drawing/2014/main" id="{EB8F926A-69A2-D946-A2FB-7FCA837068F6}"/>
              </a:ext>
            </a:extLst>
          </p:cNvPr>
          <p:cNvSpPr/>
          <p:nvPr/>
        </p:nvSpPr>
        <p:spPr>
          <a:xfrm>
            <a:off x="1049410" y="2185198"/>
            <a:ext cx="934278" cy="546653"/>
          </a:xfrm>
          <a:prstGeom prst="round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noProof="0" dirty="0">
                <a:ln>
                  <a:solidFill>
                    <a:prstClr val="white"/>
                  </a:solidFill>
                </a:ln>
                <a:solidFill>
                  <a:schemeClr val="bg1"/>
                </a:solidFill>
                <a:effectLst/>
                <a:uLnTx/>
                <a:uFillTx/>
                <a:latin typeface="+mj-lt"/>
                <a:ea typeface="+mn-ea"/>
                <a:cs typeface="+mn-cs"/>
              </a:rPr>
              <a:t>Browser</a:t>
            </a:r>
          </a:p>
        </p:txBody>
      </p:sp>
      <p:sp>
        <p:nvSpPr>
          <p:cNvPr id="6" name="Rounded Rectangle 5">
            <a:extLst>
              <a:ext uri="{FF2B5EF4-FFF2-40B4-BE49-F238E27FC236}">
                <a16:creationId xmlns:a16="http://schemas.microsoft.com/office/drawing/2014/main" id="{5F5891C0-AA61-F542-B871-42172D0C8D6E}"/>
              </a:ext>
            </a:extLst>
          </p:cNvPr>
          <p:cNvSpPr/>
          <p:nvPr/>
        </p:nvSpPr>
        <p:spPr>
          <a:xfrm>
            <a:off x="2768987" y="546843"/>
            <a:ext cx="5138531" cy="601864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09AB551-89DF-AE49-89C9-DC5D5513119D}"/>
              </a:ext>
            </a:extLst>
          </p:cNvPr>
          <p:cNvSpPr txBox="1"/>
          <p:nvPr/>
        </p:nvSpPr>
        <p:spPr>
          <a:xfrm>
            <a:off x="3765276" y="763181"/>
            <a:ext cx="39458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IBM Cloud Kubernetes Service</a:t>
            </a:r>
          </a:p>
        </p:txBody>
      </p:sp>
      <p:sp>
        <p:nvSpPr>
          <p:cNvPr id="8" name="Rounded Rectangle 7">
            <a:extLst>
              <a:ext uri="{FF2B5EF4-FFF2-40B4-BE49-F238E27FC236}">
                <a16:creationId xmlns:a16="http://schemas.microsoft.com/office/drawing/2014/main" id="{85E4A653-0B58-C046-B14E-952D2D57EC61}"/>
              </a:ext>
            </a:extLst>
          </p:cNvPr>
          <p:cNvSpPr/>
          <p:nvPr/>
        </p:nvSpPr>
        <p:spPr>
          <a:xfrm>
            <a:off x="3105567" y="2224956"/>
            <a:ext cx="934278" cy="546653"/>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solidFill>
                    <a:prstClr val="white"/>
                  </a:solidFill>
                </a:ln>
                <a:solidFill>
                  <a:prstClr val="white"/>
                </a:solidFill>
                <a:effectLst/>
                <a:uLnTx/>
                <a:uFillTx/>
                <a:latin typeface="Calibri" panose="020F0502020204030204"/>
                <a:ea typeface="+mn-ea"/>
                <a:cs typeface="+mn-cs"/>
              </a:rPr>
              <a:t>Tradr</a:t>
            </a:r>
            <a:endPar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(Node)</a:t>
            </a:r>
          </a:p>
        </p:txBody>
      </p:sp>
      <p:sp>
        <p:nvSpPr>
          <p:cNvPr id="9" name="Rounded Rectangle 8">
            <a:extLst>
              <a:ext uri="{FF2B5EF4-FFF2-40B4-BE49-F238E27FC236}">
                <a16:creationId xmlns:a16="http://schemas.microsoft.com/office/drawing/2014/main" id="{26D74BD2-145E-974F-A054-079452CFE065}"/>
              </a:ext>
            </a:extLst>
          </p:cNvPr>
          <p:cNvSpPr/>
          <p:nvPr/>
        </p:nvSpPr>
        <p:spPr>
          <a:xfrm>
            <a:off x="4736104" y="5733168"/>
            <a:ext cx="934278" cy="546653"/>
          </a:xfrm>
          <a:prstGeom prst="roundRect">
            <a:avLst/>
          </a:prstGeom>
          <a:solidFill>
            <a:srgbClr val="00A4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Mongo</a:t>
            </a:r>
          </a:p>
        </p:txBody>
      </p:sp>
      <p:sp>
        <p:nvSpPr>
          <p:cNvPr id="10" name="Rounded Rectangle 9">
            <a:extLst>
              <a:ext uri="{FF2B5EF4-FFF2-40B4-BE49-F238E27FC236}">
                <a16:creationId xmlns:a16="http://schemas.microsoft.com/office/drawing/2014/main" id="{F7513FC3-0DCA-074F-A7E7-8304EBA94AE5}"/>
              </a:ext>
            </a:extLst>
          </p:cNvPr>
          <p:cNvSpPr/>
          <p:nvPr/>
        </p:nvSpPr>
        <p:spPr>
          <a:xfrm>
            <a:off x="4737653" y="1229714"/>
            <a:ext cx="934278" cy="546653"/>
          </a:xfrm>
          <a:prstGeom prst="roundRect">
            <a:avLst/>
          </a:prstGeom>
          <a:solidFill>
            <a:srgbClr val="00A4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MariaDB</a:t>
            </a:r>
          </a:p>
        </p:txBody>
      </p:sp>
      <p:sp>
        <p:nvSpPr>
          <p:cNvPr id="11" name="Rounded Rectangle 10">
            <a:extLst>
              <a:ext uri="{FF2B5EF4-FFF2-40B4-BE49-F238E27FC236}">
                <a16:creationId xmlns:a16="http://schemas.microsoft.com/office/drawing/2014/main" id="{7D63BD68-D047-EE46-B197-3433283891E6}"/>
              </a:ext>
            </a:extLst>
          </p:cNvPr>
          <p:cNvSpPr/>
          <p:nvPr/>
        </p:nvSpPr>
        <p:spPr>
          <a:xfrm>
            <a:off x="6433932" y="3712742"/>
            <a:ext cx="934278" cy="546653"/>
          </a:xfrm>
          <a:prstGeom prst="roundRect">
            <a:avLst/>
          </a:prstGeom>
          <a:solidFill>
            <a:srgbClr val="00A4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Kafka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DNS Proxy</a:t>
            </a:r>
          </a:p>
        </p:txBody>
      </p:sp>
      <p:sp>
        <p:nvSpPr>
          <p:cNvPr id="12" name="Rounded Rectangle 11">
            <a:extLst>
              <a:ext uri="{FF2B5EF4-FFF2-40B4-BE49-F238E27FC236}">
                <a16:creationId xmlns:a16="http://schemas.microsoft.com/office/drawing/2014/main" id="{C09BC2E8-2CED-B448-9D9E-D30A6DB5321F}"/>
              </a:ext>
            </a:extLst>
          </p:cNvPr>
          <p:cNvSpPr/>
          <p:nvPr/>
        </p:nvSpPr>
        <p:spPr>
          <a:xfrm>
            <a:off x="3207291" y="3696590"/>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Trade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History </a:t>
            </a:r>
            <a:r>
              <a:rPr kumimoji="0" lang="en-US" sz="105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a:t>
            </a:r>
            <a:r>
              <a:rPr kumimoji="0" lang="en-US" sz="900" b="0" i="0" u="none" strike="noStrike" kern="1200" cap="none" spc="0" normalizeH="0" baseline="0" noProof="0" dirty="0" err="1">
                <a:ln>
                  <a:solidFill>
                    <a:prstClr val="white"/>
                  </a:solidFill>
                </a:ln>
                <a:solidFill>
                  <a:prstClr val="white"/>
                </a:solidFill>
                <a:effectLst/>
                <a:uLnTx/>
                <a:uFillTx/>
                <a:latin typeface="Calibri" panose="020F0502020204030204"/>
                <a:ea typeface="+mn-ea"/>
                <a:cs typeface="+mn-cs"/>
              </a:rPr>
              <a:t>Microprofile</a:t>
            </a:r>
            <a:r>
              <a:rPr kumimoji="0" lang="en-US" sz="9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a:t>
            </a:r>
            <a:endParaRPr kumimoji="0" lang="en-US" sz="105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70514B7C-26EA-9040-86F1-2848423B7C4D}"/>
              </a:ext>
            </a:extLst>
          </p:cNvPr>
          <p:cNvSpPr/>
          <p:nvPr/>
        </p:nvSpPr>
        <p:spPr>
          <a:xfrm>
            <a:off x="4737653" y="2237094"/>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Portfolio (Spring)</a:t>
            </a:r>
          </a:p>
        </p:txBody>
      </p:sp>
      <p:sp>
        <p:nvSpPr>
          <p:cNvPr id="14" name="Rounded Rectangle 13">
            <a:extLst>
              <a:ext uri="{FF2B5EF4-FFF2-40B4-BE49-F238E27FC236}">
                <a16:creationId xmlns:a16="http://schemas.microsoft.com/office/drawing/2014/main" id="{4B8CE7AF-9F2F-CF43-90D6-F9EA2EAD50FF}"/>
              </a:ext>
            </a:extLst>
          </p:cNvPr>
          <p:cNvSpPr/>
          <p:nvPr/>
        </p:nvSpPr>
        <p:spPr>
          <a:xfrm>
            <a:off x="6520071" y="2224956"/>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Stock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Quote (Node)</a:t>
            </a:r>
          </a:p>
        </p:txBody>
      </p:sp>
      <p:cxnSp>
        <p:nvCxnSpPr>
          <p:cNvPr id="3" name="Straight Arrow Connector 2">
            <a:extLst>
              <a:ext uri="{FF2B5EF4-FFF2-40B4-BE49-F238E27FC236}">
                <a16:creationId xmlns:a16="http://schemas.microsoft.com/office/drawing/2014/main" id="{41B5B6AD-BD01-0748-9897-BFC89D0F6BA8}"/>
              </a:ext>
            </a:extLst>
          </p:cNvPr>
          <p:cNvCxnSpPr>
            <a:cxnSpLocks/>
          </p:cNvCxnSpPr>
          <p:nvPr/>
        </p:nvCxnSpPr>
        <p:spPr>
          <a:xfrm flipH="1">
            <a:off x="3674430" y="2908306"/>
            <a:ext cx="1346190" cy="72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DAD717-B5D2-0047-9635-19BCEE9F59C8}"/>
              </a:ext>
            </a:extLst>
          </p:cNvPr>
          <p:cNvCxnSpPr>
            <a:cxnSpLocks/>
          </p:cNvCxnSpPr>
          <p:nvPr/>
        </p:nvCxnSpPr>
        <p:spPr>
          <a:xfrm>
            <a:off x="5225708" y="5867476"/>
            <a:ext cx="0" cy="139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2A59AA-DECD-7947-A378-BFBF338754E6}"/>
              </a:ext>
            </a:extLst>
          </p:cNvPr>
          <p:cNvCxnSpPr>
            <a:cxnSpLocks/>
          </p:cNvCxnSpPr>
          <p:nvPr/>
        </p:nvCxnSpPr>
        <p:spPr>
          <a:xfrm flipH="1" flipV="1">
            <a:off x="5250142" y="1852385"/>
            <a:ext cx="2276" cy="32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F28EA0-6AC7-2E46-8914-7A250DB564AD}"/>
              </a:ext>
            </a:extLst>
          </p:cNvPr>
          <p:cNvCxnSpPr/>
          <p:nvPr/>
        </p:nvCxnSpPr>
        <p:spPr>
          <a:xfrm>
            <a:off x="2057820" y="2510420"/>
            <a:ext cx="104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4EAFE2-0EDA-0F49-8C7C-6F04B857267A}"/>
              </a:ext>
            </a:extLst>
          </p:cNvPr>
          <p:cNvCxnSpPr/>
          <p:nvPr/>
        </p:nvCxnSpPr>
        <p:spPr>
          <a:xfrm>
            <a:off x="4039845" y="2523918"/>
            <a:ext cx="697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0CFDD4-01EE-174C-A6E4-0503FC785C41}"/>
              </a:ext>
            </a:extLst>
          </p:cNvPr>
          <p:cNvCxnSpPr/>
          <p:nvPr/>
        </p:nvCxnSpPr>
        <p:spPr>
          <a:xfrm>
            <a:off x="5684355" y="2510420"/>
            <a:ext cx="83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3BC91E4B-D5CE-4141-B5BF-72A1046BB496}"/>
              </a:ext>
            </a:extLst>
          </p:cNvPr>
          <p:cNvSpPr/>
          <p:nvPr/>
        </p:nvSpPr>
        <p:spPr>
          <a:xfrm>
            <a:off x="8497957" y="707730"/>
            <a:ext cx="1928191" cy="3919150"/>
          </a:xfrm>
          <a:prstGeom prst="roundRect">
            <a:avLst/>
          </a:prstGeom>
          <a:solidFill>
            <a:srgbClr val="30CB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5DEE01F7-D818-A14D-A18C-B5D45F9E9A3E}"/>
              </a:ext>
            </a:extLst>
          </p:cNvPr>
          <p:cNvSpPr txBox="1"/>
          <p:nvPr/>
        </p:nvSpPr>
        <p:spPr>
          <a:xfrm>
            <a:off x="8875643" y="881744"/>
            <a:ext cx="15505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IBM Cloud</a:t>
            </a:r>
          </a:p>
        </p:txBody>
      </p:sp>
      <p:sp>
        <p:nvSpPr>
          <p:cNvPr id="29" name="Rounded Rectangle 28">
            <a:extLst>
              <a:ext uri="{FF2B5EF4-FFF2-40B4-BE49-F238E27FC236}">
                <a16:creationId xmlns:a16="http://schemas.microsoft.com/office/drawing/2014/main" id="{18A521C4-1752-6D4E-A72D-6F5858CFAC87}"/>
              </a:ext>
            </a:extLst>
          </p:cNvPr>
          <p:cNvSpPr/>
          <p:nvPr/>
        </p:nvSpPr>
        <p:spPr>
          <a:xfrm>
            <a:off x="8941906" y="2255965"/>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Connect</a:t>
            </a:r>
          </a:p>
        </p:txBody>
      </p:sp>
      <p:sp>
        <p:nvSpPr>
          <p:cNvPr id="30" name="Rounded Rectangle 29">
            <a:extLst>
              <a:ext uri="{FF2B5EF4-FFF2-40B4-BE49-F238E27FC236}">
                <a16:creationId xmlns:a16="http://schemas.microsoft.com/office/drawing/2014/main" id="{3D6906C6-359C-9A48-B1C9-A7A322476EDE}"/>
              </a:ext>
            </a:extLst>
          </p:cNvPr>
          <p:cNvSpPr/>
          <p:nvPr/>
        </p:nvSpPr>
        <p:spPr>
          <a:xfrm>
            <a:off x="10681253" y="2280614"/>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IEX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Cloud API</a:t>
            </a:r>
          </a:p>
        </p:txBody>
      </p:sp>
      <p:cxnSp>
        <p:nvCxnSpPr>
          <p:cNvPr id="32" name="Straight Arrow Connector 31">
            <a:extLst>
              <a:ext uri="{FF2B5EF4-FFF2-40B4-BE49-F238E27FC236}">
                <a16:creationId xmlns:a16="http://schemas.microsoft.com/office/drawing/2014/main" id="{3D831D9C-3AE2-7A47-93D0-6A279D8484DE}"/>
              </a:ext>
            </a:extLst>
          </p:cNvPr>
          <p:cNvCxnSpPr>
            <a:cxnSpLocks/>
          </p:cNvCxnSpPr>
          <p:nvPr/>
        </p:nvCxnSpPr>
        <p:spPr>
          <a:xfrm flipV="1">
            <a:off x="7494105" y="2547561"/>
            <a:ext cx="1381538" cy="1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6B37AA-5273-D74B-AE48-B090316433F2}"/>
              </a:ext>
            </a:extLst>
          </p:cNvPr>
          <p:cNvCxnSpPr>
            <a:cxnSpLocks/>
          </p:cNvCxnSpPr>
          <p:nvPr/>
        </p:nvCxnSpPr>
        <p:spPr>
          <a:xfrm>
            <a:off x="9876183" y="2553940"/>
            <a:ext cx="805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A8B580F-F552-9447-B488-6C312F6FA5C3}"/>
              </a:ext>
            </a:extLst>
          </p:cNvPr>
          <p:cNvSpPr/>
          <p:nvPr/>
        </p:nvSpPr>
        <p:spPr>
          <a:xfrm>
            <a:off x="8938592" y="3753059"/>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Kafka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(IBM Event Streams)</a:t>
            </a:r>
          </a:p>
        </p:txBody>
      </p:sp>
      <p:cxnSp>
        <p:nvCxnSpPr>
          <p:cNvPr id="15" name="Straight Arrow Connector 14">
            <a:extLst>
              <a:ext uri="{FF2B5EF4-FFF2-40B4-BE49-F238E27FC236}">
                <a16:creationId xmlns:a16="http://schemas.microsoft.com/office/drawing/2014/main" id="{7E5624D4-CDB0-C740-9E42-8670137156A0}"/>
              </a:ext>
            </a:extLst>
          </p:cNvPr>
          <p:cNvCxnSpPr>
            <a:cxnSpLocks/>
          </p:cNvCxnSpPr>
          <p:nvPr/>
        </p:nvCxnSpPr>
        <p:spPr>
          <a:xfrm>
            <a:off x="7454349" y="4005947"/>
            <a:ext cx="1411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1DEA747-AC31-A34B-90CB-1ABC4D0CE029}"/>
              </a:ext>
            </a:extLst>
          </p:cNvPr>
          <p:cNvSpPr/>
          <p:nvPr/>
        </p:nvSpPr>
        <p:spPr>
          <a:xfrm>
            <a:off x="8938592" y="3009515"/>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Watson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Tone Analyzer</a:t>
            </a:r>
          </a:p>
        </p:txBody>
      </p:sp>
      <p:cxnSp>
        <p:nvCxnSpPr>
          <p:cNvPr id="21" name="Straight Arrow Connector 20">
            <a:extLst>
              <a:ext uri="{FF2B5EF4-FFF2-40B4-BE49-F238E27FC236}">
                <a16:creationId xmlns:a16="http://schemas.microsoft.com/office/drawing/2014/main" id="{28FD4EAF-5A80-9640-86CB-26A5969C5F34}"/>
              </a:ext>
            </a:extLst>
          </p:cNvPr>
          <p:cNvCxnSpPr>
            <a:cxnSpLocks/>
          </p:cNvCxnSpPr>
          <p:nvPr/>
        </p:nvCxnSpPr>
        <p:spPr>
          <a:xfrm>
            <a:off x="5738194" y="2724014"/>
            <a:ext cx="3127511" cy="54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27E8EF59-0C34-D847-B8BB-FCD453C2E716}"/>
              </a:ext>
            </a:extLst>
          </p:cNvPr>
          <p:cNvSpPr/>
          <p:nvPr/>
        </p:nvSpPr>
        <p:spPr>
          <a:xfrm>
            <a:off x="4736104" y="3690466"/>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Event consumer (Spring)</a:t>
            </a:r>
          </a:p>
        </p:txBody>
      </p:sp>
      <p:cxnSp>
        <p:nvCxnSpPr>
          <p:cNvPr id="37" name="Straight Arrow Connector 36">
            <a:extLst>
              <a:ext uri="{FF2B5EF4-FFF2-40B4-BE49-F238E27FC236}">
                <a16:creationId xmlns:a16="http://schemas.microsoft.com/office/drawing/2014/main" id="{BEB1D388-27C2-814B-B7E4-DFB5612951AF}"/>
              </a:ext>
            </a:extLst>
          </p:cNvPr>
          <p:cNvCxnSpPr>
            <a:cxnSpLocks/>
          </p:cNvCxnSpPr>
          <p:nvPr/>
        </p:nvCxnSpPr>
        <p:spPr>
          <a:xfrm flipH="1">
            <a:off x="5203243" y="4362903"/>
            <a:ext cx="22466" cy="123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979EA4-F006-3A49-AABA-E042220A577C}"/>
              </a:ext>
            </a:extLst>
          </p:cNvPr>
          <p:cNvCxnSpPr>
            <a:cxnSpLocks/>
          </p:cNvCxnSpPr>
          <p:nvPr/>
        </p:nvCxnSpPr>
        <p:spPr>
          <a:xfrm>
            <a:off x="5461254" y="2913432"/>
            <a:ext cx="1316103" cy="73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C20737-D998-DA40-B9EF-415336806EBE}"/>
              </a:ext>
            </a:extLst>
          </p:cNvPr>
          <p:cNvCxnSpPr/>
          <p:nvPr/>
        </p:nvCxnSpPr>
        <p:spPr>
          <a:xfrm>
            <a:off x="3704288" y="4299712"/>
            <a:ext cx="1316331" cy="132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1917EB-01F6-0448-9AFD-B7E4A484C892}"/>
              </a:ext>
            </a:extLst>
          </p:cNvPr>
          <p:cNvCxnSpPr/>
          <p:nvPr/>
        </p:nvCxnSpPr>
        <p:spPr>
          <a:xfrm>
            <a:off x="5766916" y="3986068"/>
            <a:ext cx="584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FD3286-EF9F-AB43-9F01-3787B42DB4F6}"/>
              </a:ext>
            </a:extLst>
          </p:cNvPr>
          <p:cNvCxnSpPr/>
          <p:nvPr/>
        </p:nvCxnSpPr>
        <p:spPr>
          <a:xfrm>
            <a:off x="5738194" y="2382382"/>
            <a:ext cx="69625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CE4CEA-4105-C34D-81A8-E84BBF09ABCE}"/>
              </a:ext>
            </a:extLst>
          </p:cNvPr>
          <p:cNvCxnSpPr>
            <a:cxnSpLocks/>
          </p:cNvCxnSpPr>
          <p:nvPr/>
        </p:nvCxnSpPr>
        <p:spPr>
          <a:xfrm>
            <a:off x="7599863" y="2370912"/>
            <a:ext cx="1265842"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0A24CCB-C584-7143-956C-A9F79A2F144D}"/>
              </a:ext>
            </a:extLst>
          </p:cNvPr>
          <p:cNvCxnSpPr>
            <a:cxnSpLocks/>
          </p:cNvCxnSpPr>
          <p:nvPr/>
        </p:nvCxnSpPr>
        <p:spPr>
          <a:xfrm>
            <a:off x="9886225" y="2387324"/>
            <a:ext cx="70726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50A23A-0532-634C-A7C1-30EEF17463F8}"/>
              </a:ext>
            </a:extLst>
          </p:cNvPr>
          <p:cNvCxnSpPr>
            <a:cxnSpLocks/>
          </p:cNvCxnSpPr>
          <p:nvPr/>
        </p:nvCxnSpPr>
        <p:spPr>
          <a:xfrm flipH="1">
            <a:off x="9872870" y="2709687"/>
            <a:ext cx="707260" cy="783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4EB9DEA-157A-2D44-9FA7-2AE06FC9330A}"/>
              </a:ext>
            </a:extLst>
          </p:cNvPr>
          <p:cNvCxnSpPr>
            <a:cxnSpLocks/>
          </p:cNvCxnSpPr>
          <p:nvPr/>
        </p:nvCxnSpPr>
        <p:spPr>
          <a:xfrm flipH="1">
            <a:off x="7553705" y="2668170"/>
            <a:ext cx="1265844" cy="783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C4EAC76-08E6-B94C-BEF3-0D5F33AA791E}"/>
              </a:ext>
            </a:extLst>
          </p:cNvPr>
          <p:cNvCxnSpPr>
            <a:cxnSpLocks/>
          </p:cNvCxnSpPr>
          <p:nvPr/>
        </p:nvCxnSpPr>
        <p:spPr>
          <a:xfrm flipH="1">
            <a:off x="5718649" y="2667305"/>
            <a:ext cx="680723"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2220174-7740-6149-9762-77176D12C133}"/>
              </a:ext>
            </a:extLst>
          </p:cNvPr>
          <p:cNvCxnSpPr>
            <a:cxnSpLocks/>
          </p:cNvCxnSpPr>
          <p:nvPr/>
        </p:nvCxnSpPr>
        <p:spPr>
          <a:xfrm flipV="1">
            <a:off x="5020619" y="1783945"/>
            <a:ext cx="0" cy="3961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A80BFC2-F643-9249-B3EB-1CE7166B61B1}"/>
              </a:ext>
            </a:extLst>
          </p:cNvPr>
          <p:cNvCxnSpPr>
            <a:cxnSpLocks/>
          </p:cNvCxnSpPr>
          <p:nvPr/>
        </p:nvCxnSpPr>
        <p:spPr>
          <a:xfrm>
            <a:off x="4099974" y="2382382"/>
            <a:ext cx="594535"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B8AE00-B0E8-4D49-A12B-5606A27583B6}"/>
              </a:ext>
            </a:extLst>
          </p:cNvPr>
          <p:cNvSpPr txBox="1"/>
          <p:nvPr/>
        </p:nvSpPr>
        <p:spPr>
          <a:xfrm>
            <a:off x="2104387" y="2049781"/>
            <a:ext cx="727794" cy="646331"/>
          </a:xfrm>
          <a:prstGeom prst="rect">
            <a:avLst/>
          </a:prstGeom>
          <a:noFill/>
        </p:spPr>
        <p:txBody>
          <a:bodyPr wrap="square" rtlCol="0">
            <a:spAutoFit/>
          </a:bodyPr>
          <a:lstStyle/>
          <a:p>
            <a:pPr algn="ctr"/>
            <a:r>
              <a:rPr lang="en-US" sz="1200" b="1" dirty="0"/>
              <a:t>Buy 100 AAL</a:t>
            </a:r>
          </a:p>
        </p:txBody>
      </p:sp>
      <p:sp>
        <p:nvSpPr>
          <p:cNvPr id="69" name="TextBox 68">
            <a:extLst>
              <a:ext uri="{FF2B5EF4-FFF2-40B4-BE49-F238E27FC236}">
                <a16:creationId xmlns:a16="http://schemas.microsoft.com/office/drawing/2014/main" id="{31AF533B-4853-FE48-A78E-9E7FD7E8BFA8}"/>
              </a:ext>
            </a:extLst>
          </p:cNvPr>
          <p:cNvSpPr txBox="1"/>
          <p:nvPr/>
        </p:nvSpPr>
        <p:spPr>
          <a:xfrm>
            <a:off x="2034809" y="2638430"/>
            <a:ext cx="930964" cy="230832"/>
          </a:xfrm>
          <a:prstGeom prst="rect">
            <a:avLst/>
          </a:prstGeom>
          <a:noFill/>
        </p:spPr>
        <p:txBody>
          <a:bodyPr wrap="square" rtlCol="0">
            <a:spAutoFit/>
          </a:bodyPr>
          <a:lstStyle/>
          <a:p>
            <a:r>
              <a:rPr lang="en-US" sz="900" b="1" dirty="0"/>
              <a:t>Confirmation</a:t>
            </a:r>
          </a:p>
        </p:txBody>
      </p:sp>
      <p:cxnSp>
        <p:nvCxnSpPr>
          <p:cNvPr id="71" name="Straight Arrow Connector 70">
            <a:extLst>
              <a:ext uri="{FF2B5EF4-FFF2-40B4-BE49-F238E27FC236}">
                <a16:creationId xmlns:a16="http://schemas.microsoft.com/office/drawing/2014/main" id="{CCE90533-0B99-6E4B-A47D-2889E2E821A9}"/>
              </a:ext>
            </a:extLst>
          </p:cNvPr>
          <p:cNvCxnSpPr/>
          <p:nvPr/>
        </p:nvCxnSpPr>
        <p:spPr>
          <a:xfrm>
            <a:off x="5684355" y="2783747"/>
            <a:ext cx="1302855" cy="77242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B3EDEF5-B384-7445-8427-2AA39A221725}"/>
              </a:ext>
            </a:extLst>
          </p:cNvPr>
          <p:cNvCxnSpPr/>
          <p:nvPr/>
        </p:nvCxnSpPr>
        <p:spPr>
          <a:xfrm>
            <a:off x="7527105" y="3806315"/>
            <a:ext cx="1265844"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253A049-2B26-4B4E-874F-16567E87FED1}"/>
              </a:ext>
            </a:extLst>
          </p:cNvPr>
          <p:cNvCxnSpPr>
            <a:cxnSpLocks/>
          </p:cNvCxnSpPr>
          <p:nvPr/>
        </p:nvCxnSpPr>
        <p:spPr>
          <a:xfrm flipH="1">
            <a:off x="7451036" y="4194441"/>
            <a:ext cx="1359975"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01CC6DD-5EBA-9B45-9B8D-5A2CF840AA11}"/>
              </a:ext>
            </a:extLst>
          </p:cNvPr>
          <p:cNvCxnSpPr/>
          <p:nvPr/>
        </p:nvCxnSpPr>
        <p:spPr>
          <a:xfrm flipH="1">
            <a:off x="5766916" y="4194441"/>
            <a:ext cx="61089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DEC70C7-F76C-5644-84A9-ECC8192EB2A2}"/>
              </a:ext>
            </a:extLst>
          </p:cNvPr>
          <p:cNvCxnSpPr/>
          <p:nvPr/>
        </p:nvCxnSpPr>
        <p:spPr>
          <a:xfrm flipH="1">
            <a:off x="5456566" y="4346555"/>
            <a:ext cx="23079" cy="124759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A9A08F5-A19A-F143-A0DE-5E1510035243}"/>
              </a:ext>
            </a:extLst>
          </p:cNvPr>
          <p:cNvCxnSpPr/>
          <p:nvPr/>
        </p:nvCxnSpPr>
        <p:spPr>
          <a:xfrm flipV="1">
            <a:off x="3572706" y="2802618"/>
            <a:ext cx="1118229" cy="6263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0DA45C2-34CC-7643-9687-A5C8EE822C57}"/>
              </a:ext>
            </a:extLst>
          </p:cNvPr>
          <p:cNvCxnSpPr/>
          <p:nvPr/>
        </p:nvCxnSpPr>
        <p:spPr>
          <a:xfrm flipH="1">
            <a:off x="4131820" y="3115809"/>
            <a:ext cx="1071423" cy="57465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67D094-B5DD-A84D-BE88-F1E24A024FC8}"/>
              </a:ext>
            </a:extLst>
          </p:cNvPr>
          <p:cNvSpPr txBox="1"/>
          <p:nvPr/>
        </p:nvSpPr>
        <p:spPr>
          <a:xfrm>
            <a:off x="2078787" y="2847949"/>
            <a:ext cx="930964" cy="246221"/>
          </a:xfrm>
          <a:prstGeom prst="rect">
            <a:avLst/>
          </a:prstGeom>
          <a:noFill/>
        </p:spPr>
        <p:txBody>
          <a:bodyPr wrap="square" rtlCol="0">
            <a:spAutoFit/>
          </a:bodyPr>
          <a:lstStyle/>
          <a:p>
            <a:r>
              <a:rPr lang="en-US" sz="1000" b="1" dirty="0"/>
              <a:t>Summary</a:t>
            </a:r>
          </a:p>
        </p:txBody>
      </p:sp>
      <p:cxnSp>
        <p:nvCxnSpPr>
          <p:cNvPr id="89" name="Straight Arrow Connector 88">
            <a:extLst>
              <a:ext uri="{FF2B5EF4-FFF2-40B4-BE49-F238E27FC236}">
                <a16:creationId xmlns:a16="http://schemas.microsoft.com/office/drawing/2014/main" id="{2C3EB2ED-82F4-6442-814A-77411C238999}"/>
              </a:ext>
            </a:extLst>
          </p:cNvPr>
          <p:cNvCxnSpPr/>
          <p:nvPr/>
        </p:nvCxnSpPr>
        <p:spPr>
          <a:xfrm flipH="1">
            <a:off x="4087770" y="2667305"/>
            <a:ext cx="54936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72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1000"/>
                                        <p:tgtEl>
                                          <p:spTgt spid="6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2000"/>
                                        <p:tgtEl>
                                          <p:spTgt spid="59"/>
                                        </p:tgtEl>
                                      </p:cBhvr>
                                    </p:animEffect>
                                  </p:childTnLst>
                                </p:cTn>
                              </p:par>
                            </p:childTnLst>
                          </p:cTn>
                        </p:par>
                        <p:par>
                          <p:cTn id="12" fill="hold">
                            <p:stCondLst>
                              <p:cond delay="3000"/>
                            </p:stCondLst>
                            <p:childTnLst>
                              <p:par>
                                <p:cTn id="13" presetID="9"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2000"/>
                                        <p:tgtEl>
                                          <p:spTgt spid="36"/>
                                        </p:tgtEl>
                                      </p:cBhvr>
                                    </p:animEffect>
                                  </p:childTnLst>
                                </p:cTn>
                              </p:par>
                            </p:childTnLst>
                          </p:cTn>
                        </p:par>
                        <p:par>
                          <p:cTn id="16" fill="hold">
                            <p:stCondLst>
                              <p:cond delay="5000"/>
                            </p:stCondLst>
                            <p:childTnLst>
                              <p:par>
                                <p:cTn id="17" presetID="9"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2000"/>
                                        <p:tgtEl>
                                          <p:spTgt spid="40"/>
                                        </p:tgtEl>
                                      </p:cBhvr>
                                    </p:animEffect>
                                  </p:childTnLst>
                                </p:cTn>
                              </p:par>
                            </p:childTnLst>
                          </p:cTn>
                        </p:par>
                        <p:par>
                          <p:cTn id="20" fill="hold">
                            <p:stCondLst>
                              <p:cond delay="7000"/>
                            </p:stCondLst>
                            <p:childTnLst>
                              <p:par>
                                <p:cTn id="21" presetID="9"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2000"/>
                                        <p:tgtEl>
                                          <p:spTgt spid="42"/>
                                        </p:tgtEl>
                                      </p:cBhvr>
                                    </p:animEffect>
                                  </p:childTnLst>
                                </p:cTn>
                              </p:par>
                            </p:childTnLst>
                          </p:cTn>
                        </p:par>
                        <p:par>
                          <p:cTn id="24" fill="hold">
                            <p:stCondLst>
                              <p:cond delay="9000"/>
                            </p:stCondLst>
                            <p:childTnLst>
                              <p:par>
                                <p:cTn id="25" presetID="9" presetClass="entr" presetSubtype="0"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2000"/>
                                        <p:tgtEl>
                                          <p:spTgt spid="43"/>
                                        </p:tgtEl>
                                      </p:cBhvr>
                                    </p:animEffect>
                                  </p:childTnLst>
                                </p:cTn>
                              </p:par>
                            </p:childTnLst>
                          </p:cTn>
                        </p:par>
                        <p:par>
                          <p:cTn id="28" fill="hold">
                            <p:stCondLst>
                              <p:cond delay="11000"/>
                            </p:stCondLst>
                            <p:childTnLst>
                              <p:par>
                                <p:cTn id="29" presetID="9"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2000"/>
                                        <p:tgtEl>
                                          <p:spTgt spid="46"/>
                                        </p:tgtEl>
                                      </p:cBhvr>
                                    </p:animEffect>
                                  </p:childTnLst>
                                </p:cTn>
                              </p:par>
                            </p:childTnLst>
                          </p:cTn>
                        </p:par>
                        <p:par>
                          <p:cTn id="32" fill="hold">
                            <p:stCondLst>
                              <p:cond delay="13000"/>
                            </p:stCondLst>
                            <p:childTnLst>
                              <p:par>
                                <p:cTn id="33" presetID="9" presetClass="entr" presetSubtype="0"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dissolve">
                                      <p:cBhvr>
                                        <p:cTn id="35" dur="2000"/>
                                        <p:tgtEl>
                                          <p:spTgt spid="48"/>
                                        </p:tgtEl>
                                      </p:cBhvr>
                                    </p:animEffect>
                                  </p:childTnLst>
                                </p:cTn>
                              </p:par>
                            </p:childTnLst>
                          </p:cTn>
                        </p:par>
                        <p:par>
                          <p:cTn id="36" fill="hold">
                            <p:stCondLst>
                              <p:cond delay="15000"/>
                            </p:stCondLst>
                            <p:childTnLst>
                              <p:par>
                                <p:cTn id="37" presetID="9"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2000"/>
                                        <p:tgtEl>
                                          <p:spTgt spid="50"/>
                                        </p:tgtEl>
                                      </p:cBhvr>
                                    </p:animEffect>
                                  </p:childTnLst>
                                </p:cTn>
                              </p:par>
                            </p:childTnLst>
                          </p:cTn>
                        </p:par>
                        <p:par>
                          <p:cTn id="40" fill="hold">
                            <p:stCondLst>
                              <p:cond delay="17000"/>
                            </p:stCondLst>
                            <p:childTnLst>
                              <p:par>
                                <p:cTn id="41" presetID="9" presetClass="entr" presetSubtype="0"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dissolve">
                                      <p:cBhvr>
                                        <p:cTn id="43" dur="2000"/>
                                        <p:tgtEl>
                                          <p:spTgt spid="89"/>
                                        </p:tgtEl>
                                      </p:cBhvr>
                                    </p:animEffect>
                                  </p:childTnLst>
                                </p:cTn>
                              </p:par>
                            </p:childTnLst>
                          </p:cTn>
                        </p:par>
                        <p:par>
                          <p:cTn id="44" fill="hold">
                            <p:stCondLst>
                              <p:cond delay="19000"/>
                            </p:stCondLst>
                            <p:childTnLst>
                              <p:par>
                                <p:cTn id="45" presetID="9"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dissolve">
                                      <p:cBhvr>
                                        <p:cTn id="47" dur="10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dissolve">
                                      <p:cBhvr>
                                        <p:cTn id="52" dur="2000"/>
                                        <p:tgtEl>
                                          <p:spTgt spid="71"/>
                                        </p:tgtEl>
                                      </p:cBhvr>
                                    </p:animEffect>
                                  </p:childTnLst>
                                </p:cTn>
                              </p:par>
                              <p:par>
                                <p:cTn id="53" presetID="9"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dissolve">
                                      <p:cBhvr>
                                        <p:cTn id="55" dur="20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dissolve">
                                      <p:cBhvr>
                                        <p:cTn id="60" dur="2000"/>
                                        <p:tgtEl>
                                          <p:spTgt spid="75"/>
                                        </p:tgtEl>
                                      </p:cBhvr>
                                    </p:animEffect>
                                  </p:childTnLst>
                                </p:cTn>
                              </p:par>
                            </p:childTnLst>
                          </p:cTn>
                        </p:par>
                        <p:par>
                          <p:cTn id="61" fill="hold">
                            <p:stCondLst>
                              <p:cond delay="2000"/>
                            </p:stCondLst>
                            <p:childTnLst>
                              <p:par>
                                <p:cTn id="62" presetID="9" presetClass="entr" presetSubtype="0" fill="hold" nodeType="after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dissolve">
                                      <p:cBhvr>
                                        <p:cTn id="64" dur="2000"/>
                                        <p:tgtEl>
                                          <p:spTgt spid="8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dissolve">
                                      <p:cBhvr>
                                        <p:cTn id="68" dur="2000"/>
                                        <p:tgtEl>
                                          <p:spTgt spid="8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dissolve">
                                      <p:cBhvr>
                                        <p:cTn id="73" dur="2000"/>
                                        <p:tgtEl>
                                          <p:spTgt spid="86"/>
                                        </p:tgtEl>
                                      </p:cBhvr>
                                    </p:animEffect>
                                  </p:childTnLst>
                                </p:cTn>
                              </p:par>
                            </p:childTnLst>
                          </p:cTn>
                        </p:par>
                        <p:par>
                          <p:cTn id="74" fill="hold">
                            <p:stCondLst>
                              <p:cond delay="2000"/>
                            </p:stCondLst>
                            <p:childTnLst>
                              <p:par>
                                <p:cTn id="75" presetID="9" presetClass="entr" presetSubtype="0" fill="hold" nodeType="after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dissolve">
                                      <p:cBhvr>
                                        <p:cTn id="77" dur="2000"/>
                                        <p:tgtEl>
                                          <p:spTgt spid="84"/>
                                        </p:tgtEl>
                                      </p:cBhvr>
                                    </p:animEffect>
                                  </p:childTnLst>
                                </p:cTn>
                              </p:par>
                            </p:childTnLst>
                          </p:cTn>
                        </p:par>
                        <p:par>
                          <p:cTn id="78" fill="hold">
                            <p:stCondLst>
                              <p:cond delay="4000"/>
                            </p:stCondLst>
                            <p:childTnLst>
                              <p:par>
                                <p:cTn id="79" presetID="9" presetClass="entr" presetSubtype="0" fill="hold" nodeType="after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dissolve">
                                      <p:cBhvr>
                                        <p:cTn id="81" dur="500"/>
                                        <p:tgtEl>
                                          <p:spTgt spid="89"/>
                                        </p:tgtEl>
                                      </p:cBhvr>
                                    </p:animEffect>
                                  </p:childTnLst>
                                </p:cTn>
                              </p:par>
                            </p:childTnLst>
                          </p:cTn>
                        </p:par>
                        <p:par>
                          <p:cTn id="82" fill="hold">
                            <p:stCondLst>
                              <p:cond delay="4500"/>
                            </p:stCondLst>
                            <p:childTnLst>
                              <p:par>
                                <p:cTn id="83" presetID="9" presetClass="entr" presetSubtype="0" fill="hold" grpId="0" nodeType="after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dissolve">
                                      <p:cBhvr>
                                        <p:cTn id="85"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9"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299244" y="59042"/>
            <a:ext cx="5486400" cy="508000"/>
          </a:xfrm>
        </p:spPr>
        <p:txBody>
          <a:bodyPr/>
          <a:lstStyle/>
          <a:p>
            <a:r>
              <a:rPr lang="en-US" sz="2800" dirty="0"/>
              <a:t>Microservices Patterns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23</a:t>
            </a:fld>
            <a:endParaRPr lang="en-US" dirty="0"/>
          </a:p>
        </p:txBody>
      </p:sp>
      <p:sp>
        <p:nvSpPr>
          <p:cNvPr id="16" name="Rectangle 2"/>
          <p:cNvSpPr>
            <a:spLocks noGrp="1" noChangeArrowheads="1"/>
          </p:cNvSpPr>
          <p:nvPr>
            <p:ph sz="half" idx="4294967295"/>
          </p:nvPr>
        </p:nvSpPr>
        <p:spPr bwMode="auto">
          <a:xfrm>
            <a:off x="120159" y="457320"/>
            <a:ext cx="11571288"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eaLnBrk="0" hangingPunct="0">
              <a:spcBef>
                <a:spcPct val="0"/>
              </a:spcBef>
            </a:pPr>
            <a:r>
              <a:rPr lang="en-US" altLang="en-US" sz="1467" b="1" dirty="0">
                <a:solidFill>
                  <a:schemeClr val="tx1"/>
                </a:solidFill>
              </a:rPr>
              <a:t>Microservices.io defines these patterns well - </a:t>
            </a:r>
            <a:r>
              <a:rPr lang="en-US" altLang="en-US" sz="1467" b="1" dirty="0">
                <a:solidFill>
                  <a:schemeClr val="tx1"/>
                </a:solidFill>
                <a:hlinkClick r:id="rId2"/>
              </a:rPr>
              <a:t>http://microservices.io/patterns/index.html</a:t>
            </a:r>
            <a:r>
              <a:rPr lang="en-US" altLang="en-US" sz="1467" dirty="0">
                <a:solidFill>
                  <a:schemeClr val="tx1"/>
                </a:solidFill>
              </a:rPr>
              <a:t>	</a:t>
            </a:r>
            <a:endParaRPr lang="en-US" altLang="en-US" sz="1467" b="1" dirty="0">
              <a:solidFill>
                <a:schemeClr val="tx1"/>
              </a:solidFill>
            </a:endParaRPr>
          </a:p>
        </p:txBody>
      </p:sp>
      <p:pic>
        <p:nvPicPr>
          <p:cNvPr id="3" name="Picture 2"/>
          <p:cNvPicPr>
            <a:picLocks noChangeAspect="1"/>
          </p:cNvPicPr>
          <p:nvPr/>
        </p:nvPicPr>
        <p:blipFill>
          <a:blip r:embed="rId3"/>
          <a:stretch>
            <a:fillRect/>
          </a:stretch>
        </p:blipFill>
        <p:spPr>
          <a:xfrm>
            <a:off x="120159" y="818742"/>
            <a:ext cx="7412324" cy="5934484"/>
          </a:xfrm>
          <a:prstGeom prst="rect">
            <a:avLst/>
          </a:prstGeom>
        </p:spPr>
      </p:pic>
      <p:sp>
        <p:nvSpPr>
          <p:cNvPr id="4" name="TextBox 3"/>
          <p:cNvSpPr txBox="1"/>
          <p:nvPr/>
        </p:nvSpPr>
        <p:spPr>
          <a:xfrm>
            <a:off x="7387629" y="887951"/>
            <a:ext cx="2438399" cy="5678478"/>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Core patterns</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4"/>
              </a:rPr>
              <a:t>Monolithic architecture</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5"/>
              </a:rPr>
              <a:t>Microservice architecture</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Decomposition</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6"/>
              </a:rPr>
              <a:t>Decompose by business capability</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7"/>
              </a:rPr>
              <a:t>Decompose by subdomain</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Deployment patterns</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8"/>
              </a:rPr>
              <a:t>Multiple service instances per host</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9"/>
              </a:rPr>
              <a:t>Service instance per host</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0"/>
              </a:rPr>
              <a:t>Service instance per VM</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1"/>
              </a:rPr>
              <a:t>Service instance per Container</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2"/>
              </a:rPr>
              <a:t>Serverless deployment</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3"/>
              </a:rPr>
              <a:t>Service deployment platform</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Cross cutting concerns</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4"/>
              </a:rPr>
              <a:t>Microservice chassis</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5"/>
              </a:rPr>
              <a:t>Externalized configuration</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Communication style</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6"/>
              </a:rPr>
              <a:t>Remote Procedure Invocation</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7"/>
              </a:rPr>
              <a:t>Messaging</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8"/>
              </a:rPr>
              <a:t>Domain-specific protocol</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External API</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9"/>
              </a:rPr>
              <a:t>API gateway</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19"/>
              </a:rPr>
              <a:t>Backend for front-end</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Security</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20"/>
              </a:rPr>
              <a:t>Access Token</a:t>
            </a:r>
            <a:endParaRPr lang="en-US" sz="1200" dirty="0">
              <a:latin typeface="Arial" panose="020B0604020202020204" pitchFamily="34" charset="0"/>
              <a:cs typeface="Arial" panose="020B0604020202020204" pitchFamily="34" charset="0"/>
            </a:endParaRPr>
          </a:p>
        </p:txBody>
      </p:sp>
      <p:sp>
        <p:nvSpPr>
          <p:cNvPr id="17" name="TextBox 16"/>
          <p:cNvSpPr txBox="1"/>
          <p:nvPr/>
        </p:nvSpPr>
        <p:spPr>
          <a:xfrm>
            <a:off x="9677532" y="253115"/>
            <a:ext cx="2502017" cy="6540252"/>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Service discovery</a:t>
            </a:r>
          </a:p>
          <a:p>
            <a:r>
              <a:rPr lang="en-US" sz="1100" dirty="0">
                <a:latin typeface="Arial" panose="020B0604020202020204" pitchFamily="34" charset="0"/>
                <a:cs typeface="Arial" panose="020B0604020202020204" pitchFamily="34" charset="0"/>
                <a:hlinkClick r:id="rId21"/>
              </a:rPr>
              <a:t>Client-side discovery</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hlinkClick r:id="rId22"/>
              </a:rPr>
              <a:t>Server-side discovery</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hlinkClick r:id="rId23"/>
              </a:rPr>
              <a:t>Service registry</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hlinkClick r:id="rId24"/>
              </a:rPr>
              <a:t>Self registration</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hlinkClick r:id="rId25"/>
              </a:rPr>
              <a:t>3rd party registration</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Data management</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26"/>
              </a:rPr>
              <a:t>Database per Service</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27"/>
              </a:rPr>
              <a:t>Shared database</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28"/>
              </a:rPr>
              <a:t>Event-driven architecture</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29"/>
              </a:rPr>
              <a:t>Event sourcing</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0"/>
              </a:rPr>
              <a:t>Transaction log tailing</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1"/>
              </a:rPr>
              <a:t>Database triggers</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2"/>
              </a:rPr>
              <a:t>Application events</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3"/>
              </a:rPr>
              <a:t>CQRS</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Observability</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4"/>
              </a:rPr>
              <a:t>Log aggregation</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5"/>
              </a:rPr>
              <a:t>Application metrics</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6"/>
              </a:rPr>
              <a:t>Audit logging</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7"/>
              </a:rPr>
              <a:t>Distributed tracing</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8"/>
              </a:rPr>
              <a:t>Exception tracking</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39"/>
              </a:rPr>
              <a:t>Health check API</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UI patterns</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40"/>
              </a:rPr>
              <a:t>Server-side page fragment composition</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41"/>
              </a:rPr>
              <a:t>Client-side UI composition</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Testing</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42"/>
              </a:rPr>
              <a:t>Service Component Test</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43"/>
              </a:rPr>
              <a:t>Service Integration Contract Test</a:t>
            </a:r>
            <a:endParaRPr lang="en-US" sz="1100" dirty="0">
              <a:latin typeface="Arial" panose="020B0604020202020204" pitchFamily="34" charset="0"/>
              <a:cs typeface="Arial" panose="020B0604020202020204" pitchFamily="34" charset="0"/>
            </a:endParaRPr>
          </a:p>
          <a:p>
            <a:pPr marL="228594" indent="-228594">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Reliability</a:t>
            </a:r>
          </a:p>
          <a:p>
            <a:pPr marL="228594" indent="-228594">
              <a:buFont typeface="Arial" panose="020B0604020202020204" pitchFamily="34" charset="0"/>
              <a:buChar char="•"/>
            </a:pPr>
            <a:r>
              <a:rPr lang="en-US" sz="1100" dirty="0">
                <a:latin typeface="Arial" panose="020B0604020202020204" pitchFamily="34" charset="0"/>
                <a:cs typeface="Arial" panose="020B0604020202020204" pitchFamily="34" charset="0"/>
                <a:hlinkClick r:id="rId44"/>
              </a:rPr>
              <a:t>Circuit Breaker</a:t>
            </a:r>
            <a:endParaRPr lang="en-US" sz="11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9256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24</a:t>
            </a:fld>
            <a:endParaRPr lang="en-US"/>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bwMode="auto">
          <a:xfrm>
            <a:off x="471066" y="792564"/>
            <a:ext cx="3601663" cy="5622323"/>
          </a:xfrm>
          <a:prstGeom prst="rect">
            <a:avLst/>
          </a:prstGeom>
          <a:solidFill>
            <a:schemeClr val="bg2"/>
          </a:solidFill>
          <a:ln w="6350">
            <a:noFill/>
            <a:headEnd type="none" w="med" len="med"/>
            <a:tailEnd type="none" w="med" len="med"/>
          </a:ln>
          <a:effectLst>
            <a:outerShdw blurRad="50800" dist="762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914377"/>
            <a:endParaRPr lang="en-US" sz="1200" dirty="0">
              <a:solidFill>
                <a:schemeClr val="tx1"/>
              </a:solidFill>
              <a:latin typeface="Helvetica Neue" charset="0"/>
              <a:ea typeface="Helvetica Neue" charset="0"/>
              <a:cs typeface="Helvetica Neue" charset="0"/>
            </a:endParaRPr>
          </a:p>
        </p:txBody>
      </p:sp>
      <p:sp>
        <p:nvSpPr>
          <p:cNvPr id="96" name="Rectangle 95"/>
          <p:cNvSpPr/>
          <p:nvPr/>
        </p:nvSpPr>
        <p:spPr bwMode="auto">
          <a:xfrm>
            <a:off x="4316666" y="792563"/>
            <a:ext cx="3601663" cy="5622323"/>
          </a:xfrm>
          <a:prstGeom prst="rect">
            <a:avLst/>
          </a:prstGeom>
          <a:solidFill>
            <a:schemeClr val="bg2"/>
          </a:solidFill>
          <a:ln w="6350">
            <a:noFill/>
            <a:headEnd type="none" w="med" len="med"/>
            <a:tailEnd type="none" w="med" len="med"/>
          </a:ln>
          <a:effectLst>
            <a:outerShdw blurRad="50800" dist="762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200" dirty="0">
              <a:solidFill>
                <a:schemeClr val="tx1"/>
              </a:solidFill>
              <a:latin typeface="Helvetica Neue" charset="0"/>
              <a:ea typeface="Helvetica Neue" charset="0"/>
              <a:cs typeface="Helvetica Neue" charset="0"/>
            </a:endParaRPr>
          </a:p>
        </p:txBody>
      </p:sp>
      <p:sp>
        <p:nvSpPr>
          <p:cNvPr id="6" name="TextBox 5"/>
          <p:cNvSpPr txBox="1"/>
          <p:nvPr/>
        </p:nvSpPr>
        <p:spPr>
          <a:xfrm>
            <a:off x="910343" y="4652141"/>
            <a:ext cx="813043" cy="40011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en-GB" sz="1000" dirty="0">
                <a:solidFill>
                  <a:schemeClr val="tx1"/>
                </a:solidFill>
                <a:latin typeface="Helvetica Neue" charset="0"/>
                <a:ea typeface="Helvetica Neue" charset="0"/>
                <a:cs typeface="Helvetica Neue" charset="0"/>
              </a:rPr>
              <a:t>Monolithic</a:t>
            </a:r>
          </a:p>
          <a:p>
            <a:pPr algn="ctr"/>
            <a:r>
              <a:rPr lang="en-GB" sz="1000" dirty="0">
                <a:solidFill>
                  <a:schemeClr val="tx1"/>
                </a:solidFill>
                <a:latin typeface="Helvetica Neue" charset="0"/>
                <a:ea typeface="Helvetica Neue" charset="0"/>
                <a:cs typeface="Helvetica Neue" charset="0"/>
              </a:rPr>
              <a:t>application</a:t>
            </a:r>
          </a:p>
        </p:txBody>
      </p:sp>
      <p:sp>
        <p:nvSpPr>
          <p:cNvPr id="7" name="TextBox 6"/>
          <p:cNvSpPr txBox="1"/>
          <p:nvPr/>
        </p:nvSpPr>
        <p:spPr>
          <a:xfrm>
            <a:off x="2576318" y="4668261"/>
            <a:ext cx="982961" cy="40011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defPPr>
              <a:defRPr lang="en-US"/>
            </a:defPPr>
            <a:lvl1pPr algn="ctr">
              <a:defRPr>
                <a:solidFill>
                  <a:schemeClr val="tx1"/>
                </a:solidFill>
              </a:defRPr>
            </a:lvl1pPr>
          </a:lstStyle>
          <a:p>
            <a:r>
              <a:rPr lang="en-GB" sz="1000" dirty="0">
                <a:latin typeface="Helvetica Neue" charset="0"/>
                <a:ea typeface="Helvetica Neue" charset="0"/>
                <a:cs typeface="Helvetica Neue" charset="0"/>
              </a:rPr>
              <a:t>Microservices</a:t>
            </a:r>
          </a:p>
          <a:p>
            <a:r>
              <a:rPr lang="en-GB" sz="1000" dirty="0">
                <a:latin typeface="Helvetica Neue" charset="0"/>
                <a:ea typeface="Helvetica Neue" charset="0"/>
                <a:cs typeface="Helvetica Neue" charset="0"/>
              </a:rPr>
              <a:t>application</a:t>
            </a:r>
          </a:p>
        </p:txBody>
      </p:sp>
      <p:grpSp>
        <p:nvGrpSpPr>
          <p:cNvPr id="16" name="Group 15"/>
          <p:cNvGrpSpPr/>
          <p:nvPr/>
        </p:nvGrpSpPr>
        <p:grpSpPr>
          <a:xfrm>
            <a:off x="728346" y="3283253"/>
            <a:ext cx="1124199" cy="948944"/>
            <a:chOff x="767412" y="2071215"/>
            <a:chExt cx="2521454" cy="2950247"/>
          </a:xfrm>
        </p:grpSpPr>
        <p:sp>
          <p:nvSpPr>
            <p:cNvPr id="5" name="Rounded Rectangle 4"/>
            <p:cNvSpPr/>
            <p:nvPr/>
          </p:nvSpPr>
          <p:spPr>
            <a:xfrm>
              <a:off x="767412" y="2071215"/>
              <a:ext cx="2521454" cy="2950247"/>
            </a:xfrm>
            <a:prstGeom prst="roundRect">
              <a:avLst>
                <a:gd name="adj" fmla="val 5202"/>
              </a:avLst>
            </a:prstGeom>
            <a:solidFill>
              <a:schemeClr val="bg1">
                <a:lumMod val="95000"/>
              </a:schemeClr>
            </a:solid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latin typeface="Helvetica Neue" charset="0"/>
                <a:ea typeface="Helvetica Neue" charset="0"/>
                <a:cs typeface="Helvetica Neue" charset="0"/>
              </a:endParaRPr>
            </a:p>
          </p:txBody>
        </p:sp>
        <p:sp>
          <p:nvSpPr>
            <p:cNvPr id="8" name="Rounded Rectangle 7"/>
            <p:cNvSpPr/>
            <p:nvPr/>
          </p:nvSpPr>
          <p:spPr>
            <a:xfrm>
              <a:off x="981811" y="2296121"/>
              <a:ext cx="2071617" cy="2434284"/>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2400" dirty="0">
                  <a:latin typeface="Helvetica Neue" charset="0"/>
                  <a:ea typeface="Helvetica Neue" charset="0"/>
                  <a:cs typeface="Helvetica Neue" charset="0"/>
                </a:rPr>
                <a:t>Silo</a:t>
              </a:r>
            </a:p>
          </p:txBody>
        </p:sp>
      </p:grpSp>
      <p:sp>
        <p:nvSpPr>
          <p:cNvPr id="13" name="TextBox 12"/>
          <p:cNvSpPr txBox="1"/>
          <p:nvPr/>
        </p:nvSpPr>
        <p:spPr>
          <a:xfrm>
            <a:off x="728344" y="5639795"/>
            <a:ext cx="3028411" cy="46166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sz="1200" dirty="0">
                <a:solidFill>
                  <a:schemeClr val="tx1"/>
                </a:solidFill>
                <a:latin typeface="Helvetica Neue" charset="0"/>
                <a:ea typeface="Helvetica Neue" charset="0"/>
                <a:cs typeface="Helvetica Neue" charset="0"/>
              </a:rPr>
              <a:t>A </a:t>
            </a:r>
            <a:r>
              <a:rPr lang="en-GB" sz="1200" i="1" dirty="0">
                <a:solidFill>
                  <a:schemeClr val="tx1"/>
                </a:solidFill>
                <a:latin typeface="Helvetica Neue" charset="0"/>
                <a:ea typeface="Helvetica Neue" charset="0"/>
                <a:cs typeface="Helvetica Neue" charset="0"/>
              </a:rPr>
              <a:t>microservice</a:t>
            </a:r>
            <a:r>
              <a:rPr lang="en-GB" sz="1200" dirty="0">
                <a:solidFill>
                  <a:schemeClr val="tx1"/>
                </a:solidFill>
                <a:latin typeface="Helvetica Neue" charset="0"/>
                <a:ea typeface="Helvetica Neue" charset="0"/>
                <a:cs typeface="Helvetica Neue" charset="0"/>
              </a:rPr>
              <a:t> is a granular decoupled component within a broader application</a:t>
            </a:r>
          </a:p>
        </p:txBody>
      </p:sp>
      <p:grpSp>
        <p:nvGrpSpPr>
          <p:cNvPr id="17" name="Group 16"/>
          <p:cNvGrpSpPr/>
          <p:nvPr/>
        </p:nvGrpSpPr>
        <p:grpSpPr>
          <a:xfrm>
            <a:off x="2209284" y="3065897"/>
            <a:ext cx="1547469" cy="1338123"/>
            <a:chOff x="4500897" y="2018295"/>
            <a:chExt cx="3035593" cy="2976706"/>
          </a:xfrm>
        </p:grpSpPr>
        <p:sp>
          <p:nvSpPr>
            <p:cNvPr id="9" name="Rounded Rectangle 8"/>
            <p:cNvSpPr/>
            <p:nvPr/>
          </p:nvSpPr>
          <p:spPr>
            <a:xfrm>
              <a:off x="4500897" y="2018295"/>
              <a:ext cx="2847091" cy="2976706"/>
            </a:xfrm>
            <a:prstGeom prst="roundRect">
              <a:avLst>
                <a:gd name="adj" fmla="val 5202"/>
              </a:avLst>
            </a:prstGeom>
            <a:solidFill>
              <a:schemeClr val="bg2"/>
            </a:solid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700" dirty="0">
                <a:latin typeface="Helvetica Neue" charset="0"/>
                <a:ea typeface="Helvetica Neue" charset="0"/>
                <a:cs typeface="Helvetica Neue" charset="0"/>
              </a:endParaRPr>
            </a:p>
          </p:txBody>
        </p:sp>
        <p:sp>
          <p:nvSpPr>
            <p:cNvPr id="10" name="Rounded Rectangle 9"/>
            <p:cNvSpPr/>
            <p:nvPr/>
          </p:nvSpPr>
          <p:spPr>
            <a:xfrm>
              <a:off x="5173341" y="2121193"/>
              <a:ext cx="1703510" cy="805376"/>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700" dirty="0">
                  <a:latin typeface="Helvetica Neue" charset="0"/>
                  <a:ea typeface="Helvetica Neue" charset="0"/>
                  <a:cs typeface="Helvetica Neue" charset="0"/>
                </a:rPr>
                <a:t>Microservice</a:t>
              </a:r>
            </a:p>
            <a:p>
              <a:pPr algn="ctr"/>
              <a:r>
                <a:rPr lang="en-GB" sz="700" dirty="0">
                  <a:latin typeface="Helvetica Neue" charset="0"/>
                  <a:ea typeface="Helvetica Neue" charset="0"/>
                  <a:cs typeface="Helvetica Neue" charset="0"/>
                </a:rPr>
                <a:t>(component)</a:t>
              </a:r>
            </a:p>
          </p:txBody>
        </p:sp>
        <p:sp>
          <p:nvSpPr>
            <p:cNvPr id="11" name="Rounded Rectangle 10"/>
            <p:cNvSpPr/>
            <p:nvPr/>
          </p:nvSpPr>
          <p:spPr>
            <a:xfrm>
              <a:off x="4659493" y="3093433"/>
              <a:ext cx="1432643" cy="805376"/>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700" dirty="0">
                  <a:latin typeface="Helvetica Neue" charset="0"/>
                  <a:ea typeface="Helvetica Neue" charset="0"/>
                  <a:cs typeface="Helvetica Neue" charset="0"/>
                </a:rPr>
                <a:t>Microservice</a:t>
              </a:r>
            </a:p>
            <a:p>
              <a:pPr algn="ctr"/>
              <a:r>
                <a:rPr lang="en-GB" sz="700" dirty="0">
                  <a:latin typeface="Helvetica Neue" charset="0"/>
                  <a:ea typeface="Helvetica Neue" charset="0"/>
                  <a:cs typeface="Helvetica Neue" charset="0"/>
                </a:rPr>
                <a:t>(component)</a:t>
              </a:r>
            </a:p>
          </p:txBody>
        </p:sp>
        <p:sp>
          <p:nvSpPr>
            <p:cNvPr id="12" name="Rounded Rectangle 11"/>
            <p:cNvSpPr/>
            <p:nvPr/>
          </p:nvSpPr>
          <p:spPr>
            <a:xfrm>
              <a:off x="5623884" y="4057215"/>
              <a:ext cx="1490747" cy="805376"/>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700" dirty="0">
                  <a:latin typeface="Helvetica Neue" charset="0"/>
                  <a:ea typeface="Helvetica Neue" charset="0"/>
                  <a:cs typeface="Helvetica Neue" charset="0"/>
                </a:rPr>
                <a:t>Microservice</a:t>
              </a:r>
            </a:p>
            <a:p>
              <a:pPr algn="ctr"/>
              <a:r>
                <a:rPr lang="en-GB" sz="700" dirty="0">
                  <a:latin typeface="Helvetica Neue" charset="0"/>
                  <a:ea typeface="Helvetica Neue" charset="0"/>
                  <a:cs typeface="Helvetica Neue" charset="0"/>
                </a:rPr>
                <a:t>(component)</a:t>
              </a:r>
            </a:p>
          </p:txBody>
        </p:sp>
        <p:sp>
          <p:nvSpPr>
            <p:cNvPr id="14" name="Rectangle 13"/>
            <p:cNvSpPr/>
            <p:nvPr/>
          </p:nvSpPr>
          <p:spPr>
            <a:xfrm>
              <a:off x="6092139" y="2987929"/>
              <a:ext cx="1444351" cy="924291"/>
            </a:xfrm>
            <a:prstGeom prst="rect">
              <a:avLst/>
            </a:prstGeom>
          </p:spPr>
          <p:txBody>
            <a:bodyPr wrap="square">
              <a:spAutoFit/>
            </a:bodyPr>
            <a:lstStyle/>
            <a:p>
              <a:pPr marL="6351" lvl="1"/>
              <a:r>
                <a:rPr lang="en-US" sz="700" i="1" dirty="0">
                  <a:latin typeface="Helvetica Neue" charset="0"/>
                  <a:ea typeface="Helvetica Neue" charset="0"/>
                  <a:cs typeface="Helvetica Neue" charset="0"/>
                </a:rPr>
                <a:t>Agility</a:t>
              </a:r>
            </a:p>
            <a:p>
              <a:pPr marL="6351" lvl="1"/>
              <a:r>
                <a:rPr lang="en-US" sz="700" i="1" dirty="0">
                  <a:latin typeface="Helvetica Neue" charset="0"/>
                  <a:ea typeface="Helvetica Neue" charset="0"/>
                  <a:cs typeface="Helvetica Neue" charset="0"/>
                </a:rPr>
                <a:t>Scalability</a:t>
              </a:r>
            </a:p>
            <a:p>
              <a:pPr marL="6351" lvl="1"/>
              <a:r>
                <a:rPr lang="en-US" sz="700" i="1" dirty="0">
                  <a:latin typeface="Helvetica Neue" charset="0"/>
                  <a:ea typeface="Helvetica Neue" charset="0"/>
                  <a:cs typeface="Helvetica Neue" charset="0"/>
                </a:rPr>
                <a:t>Resilience</a:t>
              </a:r>
            </a:p>
          </p:txBody>
        </p:sp>
      </p:grpSp>
      <p:sp>
        <p:nvSpPr>
          <p:cNvPr id="15" name="Rectangle 14"/>
          <p:cNvSpPr/>
          <p:nvPr/>
        </p:nvSpPr>
        <p:spPr>
          <a:xfrm>
            <a:off x="741504" y="1897021"/>
            <a:ext cx="3060787" cy="1200329"/>
          </a:xfrm>
          <a:prstGeom prst="rect">
            <a:avLst/>
          </a:prstGeom>
        </p:spPr>
        <p:txBody>
          <a:bodyPr wrap="square">
            <a:spAutoFit/>
          </a:bodyPr>
          <a:lstStyle/>
          <a:p>
            <a:r>
              <a:rPr lang="en-GB" sz="1200" dirty="0">
                <a:latin typeface="Helvetica Neue" charset="0"/>
                <a:ea typeface="Helvetica Neue" charset="0"/>
                <a:cs typeface="Helvetica Neue" charset="0"/>
              </a:rPr>
              <a:t>Simplistically, microservices architecture is about breaking down large silo applications into more manageable fully decoupled pieces</a:t>
            </a:r>
          </a:p>
          <a:p>
            <a:endParaRPr lang="en-GB" sz="1200" dirty="0">
              <a:latin typeface="Helvetica Neue" charset="0"/>
              <a:ea typeface="Helvetica Neue" charset="0"/>
              <a:cs typeface="Helvetica Neue" charset="0"/>
            </a:endParaRPr>
          </a:p>
          <a:p>
            <a:r>
              <a:rPr lang="en-GB" sz="1200" b="1" dirty="0">
                <a:latin typeface="Helvetica Neue" charset="0"/>
                <a:ea typeface="Helvetica Neue" charset="0"/>
                <a:cs typeface="Helvetica Neue" charset="0"/>
              </a:rPr>
              <a:t>SOA done well</a:t>
            </a:r>
            <a:endParaRPr lang="en-US" sz="1200" b="1" dirty="0">
              <a:latin typeface="Helvetica Neue" charset="0"/>
              <a:ea typeface="Helvetica Neue" charset="0"/>
              <a:cs typeface="Helvetica Neue" charset="0"/>
            </a:endParaRPr>
          </a:p>
        </p:txBody>
      </p:sp>
      <p:sp>
        <p:nvSpPr>
          <p:cNvPr id="18" name="TextBox 17"/>
          <p:cNvSpPr txBox="1"/>
          <p:nvPr/>
        </p:nvSpPr>
        <p:spPr>
          <a:xfrm>
            <a:off x="898467" y="1066100"/>
            <a:ext cx="2746861" cy="707886"/>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defPPr>
              <a:defRPr lang="en-US"/>
            </a:defPPr>
            <a:lvl1pPr algn="ctr">
              <a:defRPr>
                <a:solidFill>
                  <a:schemeClr val="tx1"/>
                </a:solidFill>
              </a:defRPr>
            </a:lvl1pPr>
          </a:lstStyle>
          <a:p>
            <a:r>
              <a:rPr lang="en-GB" sz="2000" dirty="0">
                <a:latin typeface="Helvetica Neue" charset="0"/>
                <a:ea typeface="Helvetica Neue" charset="0"/>
                <a:cs typeface="Helvetica Neue" charset="0"/>
              </a:rPr>
              <a:t>Microservices Architecture</a:t>
            </a:r>
          </a:p>
        </p:txBody>
      </p:sp>
      <p:sp>
        <p:nvSpPr>
          <p:cNvPr id="92" name="Title 1"/>
          <p:cNvSpPr txBox="1">
            <a:spLocks/>
          </p:cNvSpPr>
          <p:nvPr/>
        </p:nvSpPr>
        <p:spPr bwMode="auto">
          <a:xfrm>
            <a:off x="4905574" y="1046100"/>
            <a:ext cx="2301924" cy="707886"/>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2000" dirty="0">
                <a:solidFill>
                  <a:schemeClr val="tx1"/>
                </a:solidFill>
                <a:latin typeface="Helvetica Neue" charset="0"/>
                <a:ea typeface="Helvetica Neue" charset="0"/>
                <a:cs typeface="Helvetica Neue" charset="0"/>
              </a:rPr>
              <a:t>Encapsulation is key</a:t>
            </a:r>
          </a:p>
        </p:txBody>
      </p:sp>
      <p:sp>
        <p:nvSpPr>
          <p:cNvPr id="97" name="Rectangle 96"/>
          <p:cNvSpPr/>
          <p:nvPr/>
        </p:nvSpPr>
        <p:spPr bwMode="auto">
          <a:xfrm>
            <a:off x="8162265" y="792563"/>
            <a:ext cx="3601663" cy="5622323"/>
          </a:xfrm>
          <a:prstGeom prst="rect">
            <a:avLst/>
          </a:prstGeom>
          <a:solidFill>
            <a:schemeClr val="bg2"/>
          </a:solidFill>
          <a:ln w="6350">
            <a:noFill/>
            <a:headEnd type="none" w="med" len="med"/>
            <a:tailEnd type="none" w="med" len="med"/>
          </a:ln>
          <a:effectLst>
            <a:outerShdw blurRad="50800" dist="762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200" dirty="0">
              <a:solidFill>
                <a:schemeClr val="tx1"/>
              </a:solidFill>
              <a:latin typeface="Helvetica Neue" charset="0"/>
              <a:ea typeface="Helvetica Neue" charset="0"/>
              <a:cs typeface="Helvetica Neue" charset="0"/>
            </a:endParaRPr>
          </a:p>
        </p:txBody>
      </p:sp>
      <p:sp>
        <p:nvSpPr>
          <p:cNvPr id="98" name="Rectangle 97"/>
          <p:cNvSpPr/>
          <p:nvPr/>
        </p:nvSpPr>
        <p:spPr>
          <a:xfrm>
            <a:off x="4526143" y="1897021"/>
            <a:ext cx="3060787" cy="1200329"/>
          </a:xfrm>
          <a:prstGeom prst="rect">
            <a:avLst/>
          </a:prstGeom>
        </p:spPr>
        <p:txBody>
          <a:bodyPr wrap="square">
            <a:spAutoFit/>
          </a:bodyPr>
          <a:lstStyle/>
          <a:p>
            <a:r>
              <a:rPr lang="en-GB" sz="1200" dirty="0">
                <a:latin typeface="Helvetica Neue" charset="0"/>
                <a:ea typeface="Helvetica Neue" charset="0"/>
                <a:cs typeface="Helvetica Neue" charset="0"/>
              </a:rPr>
              <a:t>Related logic and data should remain together, and which means drawing strong boundaries between Microservices.</a:t>
            </a:r>
          </a:p>
          <a:p>
            <a:endParaRPr lang="en-GB" sz="1200" dirty="0">
              <a:latin typeface="Helvetica Neue" charset="0"/>
              <a:ea typeface="Helvetica Neue" charset="0"/>
              <a:cs typeface="Helvetica Neue" charset="0"/>
            </a:endParaRPr>
          </a:p>
          <a:p>
            <a:r>
              <a:rPr lang="en-GB" sz="1200" b="1" dirty="0">
                <a:latin typeface="Helvetica Neue" charset="0"/>
                <a:ea typeface="Helvetica Neue" charset="0"/>
                <a:cs typeface="Helvetica Neue" charset="0"/>
              </a:rPr>
              <a:t>Business Centric</a:t>
            </a:r>
          </a:p>
        </p:txBody>
      </p:sp>
      <p:grpSp>
        <p:nvGrpSpPr>
          <p:cNvPr id="99" name="Group 98"/>
          <p:cNvGrpSpPr/>
          <p:nvPr/>
        </p:nvGrpSpPr>
        <p:grpSpPr>
          <a:xfrm>
            <a:off x="4567928" y="3065897"/>
            <a:ext cx="1323221" cy="1863767"/>
            <a:chOff x="4897470" y="1822738"/>
            <a:chExt cx="1323221" cy="1863767"/>
          </a:xfrm>
        </p:grpSpPr>
        <p:sp>
          <p:nvSpPr>
            <p:cNvPr id="100" name="Rounded Rectangle 99"/>
            <p:cNvSpPr/>
            <p:nvPr/>
          </p:nvSpPr>
          <p:spPr>
            <a:xfrm>
              <a:off x="4897470" y="1822738"/>
              <a:ext cx="1323221" cy="1863767"/>
            </a:xfrm>
            <a:prstGeom prst="roundRect">
              <a:avLst>
                <a:gd name="adj" fmla="val 5202"/>
              </a:avLst>
            </a:prstGeom>
            <a:solidFill>
              <a:schemeClr val="bg2"/>
            </a:solid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latin typeface="Helvetica Neue" charset="0"/>
                <a:ea typeface="Helvetica Neue" charset="0"/>
                <a:cs typeface="Helvetica Neue" charset="0"/>
              </a:endParaRPr>
            </a:p>
          </p:txBody>
        </p:sp>
        <p:sp>
          <p:nvSpPr>
            <p:cNvPr id="101" name="Rounded Rectangle 100"/>
            <p:cNvSpPr/>
            <p:nvPr/>
          </p:nvSpPr>
          <p:spPr>
            <a:xfrm>
              <a:off x="4989630" y="2796939"/>
              <a:ext cx="1151018" cy="813333"/>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2400" dirty="0">
                <a:latin typeface="Helvetica Neue" charset="0"/>
                <a:ea typeface="Helvetica Neue" charset="0"/>
                <a:cs typeface="Helvetica Neue" charset="0"/>
              </a:endParaRPr>
            </a:p>
          </p:txBody>
        </p:sp>
        <p:sp>
          <p:nvSpPr>
            <p:cNvPr id="102" name="Rounded Rectangle 101"/>
            <p:cNvSpPr/>
            <p:nvPr/>
          </p:nvSpPr>
          <p:spPr>
            <a:xfrm>
              <a:off x="4963063" y="1884235"/>
              <a:ext cx="1151018" cy="779152"/>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sz="2400" dirty="0">
                <a:latin typeface="Helvetica Neue" charset="0"/>
                <a:ea typeface="Helvetica Neue" charset="0"/>
                <a:cs typeface="Helvetica Neue" charset="0"/>
              </a:endParaRPr>
            </a:p>
          </p:txBody>
        </p:sp>
        <p:sp>
          <p:nvSpPr>
            <p:cNvPr id="103" name="Oval 102"/>
            <p:cNvSpPr/>
            <p:nvPr/>
          </p:nvSpPr>
          <p:spPr>
            <a:xfrm>
              <a:off x="5005493" y="1924927"/>
              <a:ext cx="1053814" cy="676345"/>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100" dirty="0">
                  <a:latin typeface="Helvetica Neue" charset="0"/>
                  <a:ea typeface="Helvetica Neue" charset="0"/>
                  <a:cs typeface="Helvetica Neue" charset="0"/>
                </a:rPr>
                <a:t>Silo logic</a:t>
              </a:r>
            </a:p>
          </p:txBody>
        </p:sp>
        <p:sp>
          <p:nvSpPr>
            <p:cNvPr id="104" name="Can 103"/>
            <p:cNvSpPr/>
            <p:nvPr/>
          </p:nvSpPr>
          <p:spPr>
            <a:xfrm>
              <a:off x="5061164" y="2858443"/>
              <a:ext cx="990398" cy="678926"/>
            </a:xfrm>
            <a:prstGeom prst="can">
              <a:avLst>
                <a:gd name="adj" fmla="val 130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latin typeface="Helvetica Neue" charset="0"/>
                  <a:ea typeface="Helvetica Neue" charset="0"/>
                  <a:cs typeface="Helvetica Neue" charset="0"/>
                </a:rPr>
                <a:t>Silo </a:t>
              </a:r>
            </a:p>
            <a:p>
              <a:pPr algn="ctr"/>
              <a:r>
                <a:rPr lang="en-GB" sz="1100" dirty="0">
                  <a:latin typeface="Helvetica Neue" charset="0"/>
                  <a:ea typeface="Helvetica Neue" charset="0"/>
                  <a:cs typeface="Helvetica Neue" charset="0"/>
                </a:rPr>
                <a:t>data</a:t>
              </a:r>
            </a:p>
          </p:txBody>
        </p:sp>
        <p:sp>
          <p:nvSpPr>
            <p:cNvPr id="105" name="Oval 104"/>
            <p:cNvSpPr/>
            <p:nvPr/>
          </p:nvSpPr>
          <p:spPr>
            <a:xfrm>
              <a:off x="5119738" y="2351902"/>
              <a:ext cx="100022" cy="11012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06" name="Isosceles Triangle 17"/>
            <p:cNvSpPr/>
            <p:nvPr/>
          </p:nvSpPr>
          <p:spPr>
            <a:xfrm>
              <a:off x="5357460" y="2406965"/>
              <a:ext cx="143783" cy="110126"/>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07" name="Hexagon 106"/>
            <p:cNvSpPr/>
            <p:nvPr/>
          </p:nvSpPr>
          <p:spPr>
            <a:xfrm>
              <a:off x="5632521" y="2413083"/>
              <a:ext cx="131280" cy="11012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08" name="Oval 107"/>
            <p:cNvSpPr/>
            <p:nvPr/>
          </p:nvSpPr>
          <p:spPr>
            <a:xfrm>
              <a:off x="5247959" y="2035942"/>
              <a:ext cx="100022" cy="11012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09" name="Hexagon 108"/>
            <p:cNvSpPr/>
            <p:nvPr/>
          </p:nvSpPr>
          <p:spPr>
            <a:xfrm>
              <a:off x="5647677" y="1997433"/>
              <a:ext cx="131280" cy="11012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0" name="Hexagon 109"/>
            <p:cNvSpPr/>
            <p:nvPr/>
          </p:nvSpPr>
          <p:spPr>
            <a:xfrm>
              <a:off x="5104109" y="2149464"/>
              <a:ext cx="131280" cy="11012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1" name="Isosceles Triangle 23"/>
            <p:cNvSpPr/>
            <p:nvPr/>
          </p:nvSpPr>
          <p:spPr>
            <a:xfrm>
              <a:off x="5414486" y="1979885"/>
              <a:ext cx="143783" cy="110126"/>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2" name="Isosceles Triangle 24"/>
            <p:cNvSpPr/>
            <p:nvPr/>
          </p:nvSpPr>
          <p:spPr>
            <a:xfrm>
              <a:off x="5846203" y="2239537"/>
              <a:ext cx="143783" cy="110126"/>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3" name="Oval 112"/>
            <p:cNvSpPr/>
            <p:nvPr/>
          </p:nvSpPr>
          <p:spPr>
            <a:xfrm>
              <a:off x="5835236" y="2084540"/>
              <a:ext cx="100022" cy="11012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4" name="Oval 113"/>
            <p:cNvSpPr/>
            <p:nvPr/>
          </p:nvSpPr>
          <p:spPr>
            <a:xfrm>
              <a:off x="5089797" y="3239238"/>
              <a:ext cx="100022" cy="11012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5" name="Isosceles Triangle 27"/>
            <p:cNvSpPr/>
            <p:nvPr/>
          </p:nvSpPr>
          <p:spPr>
            <a:xfrm>
              <a:off x="5260207" y="3359750"/>
              <a:ext cx="143783" cy="110126"/>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6" name="Hexagon 115"/>
            <p:cNvSpPr/>
            <p:nvPr/>
          </p:nvSpPr>
          <p:spPr>
            <a:xfrm>
              <a:off x="5467121" y="3387510"/>
              <a:ext cx="131280" cy="11012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7" name="Oval 116"/>
            <p:cNvSpPr/>
            <p:nvPr/>
          </p:nvSpPr>
          <p:spPr>
            <a:xfrm>
              <a:off x="5324865" y="2988727"/>
              <a:ext cx="100022" cy="11012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8" name="Hexagon 117"/>
            <p:cNvSpPr/>
            <p:nvPr/>
          </p:nvSpPr>
          <p:spPr>
            <a:xfrm>
              <a:off x="5882564" y="3273213"/>
              <a:ext cx="131280" cy="11012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19" name="Hexagon 118"/>
            <p:cNvSpPr/>
            <p:nvPr/>
          </p:nvSpPr>
          <p:spPr>
            <a:xfrm>
              <a:off x="5105348" y="2986467"/>
              <a:ext cx="131280" cy="110126"/>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20" name="Isosceles Triangle 32"/>
            <p:cNvSpPr/>
            <p:nvPr/>
          </p:nvSpPr>
          <p:spPr>
            <a:xfrm>
              <a:off x="5674715" y="2988727"/>
              <a:ext cx="143783" cy="110126"/>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21" name="Isosceles Triangle 33"/>
            <p:cNvSpPr/>
            <p:nvPr/>
          </p:nvSpPr>
          <p:spPr>
            <a:xfrm>
              <a:off x="5664058" y="3349364"/>
              <a:ext cx="143783" cy="110126"/>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sp>
          <p:nvSpPr>
            <p:cNvPr id="122" name="Oval 121"/>
            <p:cNvSpPr/>
            <p:nvPr/>
          </p:nvSpPr>
          <p:spPr>
            <a:xfrm>
              <a:off x="5910465" y="3038396"/>
              <a:ext cx="100022" cy="11012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a:latin typeface="Helvetica Neue" charset="0"/>
                <a:ea typeface="Helvetica Neue" charset="0"/>
                <a:cs typeface="Helvetica Neue" charset="0"/>
              </a:endParaRPr>
            </a:p>
          </p:txBody>
        </p:sp>
        <p:cxnSp>
          <p:nvCxnSpPr>
            <p:cNvPr id="123" name="Straight Connector 122"/>
            <p:cNvCxnSpPr/>
            <p:nvPr/>
          </p:nvCxnSpPr>
          <p:spPr>
            <a:xfrm flipV="1">
              <a:off x="5133483" y="2462029"/>
              <a:ext cx="36266" cy="5244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5208494" y="2517091"/>
              <a:ext cx="220857" cy="4693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5374876" y="2517091"/>
              <a:ext cx="54475" cy="4716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5424887" y="2523209"/>
              <a:ext cx="235769" cy="5205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flipV="1">
              <a:off x="5735666" y="2523210"/>
              <a:ext cx="10940" cy="465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5918094" y="2349662"/>
              <a:ext cx="42383" cy="6887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5746606" y="2349663"/>
              <a:ext cx="171488" cy="6390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flipV="1">
              <a:off x="5205113" y="2445900"/>
              <a:ext cx="119752" cy="597889"/>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31" name="Picture 130"/>
          <p:cNvPicPr>
            <a:picLocks noChangeAspect="1"/>
          </p:cNvPicPr>
          <p:nvPr/>
        </p:nvPicPr>
        <p:blipFill>
          <a:blip r:embed="rId2"/>
          <a:stretch>
            <a:fillRect/>
          </a:stretch>
        </p:blipFill>
        <p:spPr>
          <a:xfrm>
            <a:off x="6059055" y="3016840"/>
            <a:ext cx="1380041" cy="2054499"/>
          </a:xfrm>
          <a:prstGeom prst="rect">
            <a:avLst/>
          </a:prstGeom>
        </p:spPr>
      </p:pic>
      <p:sp>
        <p:nvSpPr>
          <p:cNvPr id="132" name="Title 1"/>
          <p:cNvSpPr txBox="1">
            <a:spLocks/>
          </p:cNvSpPr>
          <p:nvPr/>
        </p:nvSpPr>
        <p:spPr bwMode="auto">
          <a:xfrm>
            <a:off x="8363853" y="1046100"/>
            <a:ext cx="2913747" cy="707886"/>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2000" dirty="0">
                <a:solidFill>
                  <a:schemeClr val="tx1"/>
                </a:solidFill>
                <a:latin typeface="Helvetica Neue" charset="0"/>
                <a:ea typeface="Helvetica Neue" charset="0"/>
                <a:cs typeface="Helvetica Neue" charset="0"/>
              </a:rPr>
              <a:t>Microservice as API enabler</a:t>
            </a:r>
          </a:p>
        </p:txBody>
      </p:sp>
      <p:sp>
        <p:nvSpPr>
          <p:cNvPr id="133" name="Rectangle 132"/>
          <p:cNvSpPr/>
          <p:nvPr/>
        </p:nvSpPr>
        <p:spPr>
          <a:xfrm>
            <a:off x="8349997" y="1897019"/>
            <a:ext cx="3060787" cy="646331"/>
          </a:xfrm>
          <a:prstGeom prst="rect">
            <a:avLst/>
          </a:prstGeom>
        </p:spPr>
        <p:txBody>
          <a:bodyPr wrap="square">
            <a:spAutoFit/>
          </a:bodyPr>
          <a:lstStyle/>
          <a:p>
            <a:pPr algn="ctr"/>
            <a:r>
              <a:rPr lang="en-US" sz="1200" dirty="0">
                <a:latin typeface="Helvetica Neue" charset="0"/>
                <a:ea typeface="Helvetica Neue" charset="0"/>
                <a:cs typeface="Helvetica Neue" charset="0"/>
              </a:rPr>
              <a:t>The “service” in “microservice” refers to the granularity of the </a:t>
            </a:r>
            <a:r>
              <a:rPr lang="en-US" sz="1200" b="1" dirty="0">
                <a:latin typeface="Helvetica Neue" charset="0"/>
                <a:ea typeface="Helvetica Neue" charset="0"/>
                <a:cs typeface="Helvetica Neue" charset="0"/>
              </a:rPr>
              <a:t> components</a:t>
            </a:r>
            <a:r>
              <a:rPr lang="en-US" sz="1200" dirty="0">
                <a:latin typeface="Helvetica Neue" charset="0"/>
                <a:ea typeface="Helvetica Neue" charset="0"/>
                <a:cs typeface="Helvetica Neue" charset="0"/>
              </a:rPr>
              <a:t>, not the exposed interfaces</a:t>
            </a:r>
          </a:p>
        </p:txBody>
      </p:sp>
      <p:pic>
        <p:nvPicPr>
          <p:cNvPr id="134" name="Picture 133"/>
          <p:cNvPicPr>
            <a:picLocks noChangeAspect="1"/>
          </p:cNvPicPr>
          <p:nvPr/>
        </p:nvPicPr>
        <p:blipFill>
          <a:blip r:embed="rId3"/>
          <a:stretch>
            <a:fillRect/>
          </a:stretch>
        </p:blipFill>
        <p:spPr>
          <a:xfrm>
            <a:off x="8404886" y="3327467"/>
            <a:ext cx="1275869" cy="1063224"/>
          </a:xfrm>
          <a:prstGeom prst="rect">
            <a:avLst/>
          </a:prstGeom>
        </p:spPr>
      </p:pic>
      <p:pic>
        <p:nvPicPr>
          <p:cNvPr id="135" name="Picture 134"/>
          <p:cNvPicPr>
            <a:picLocks noChangeAspect="1"/>
          </p:cNvPicPr>
          <p:nvPr/>
        </p:nvPicPr>
        <p:blipFill>
          <a:blip r:embed="rId4"/>
          <a:stretch>
            <a:fillRect/>
          </a:stretch>
        </p:blipFill>
        <p:spPr>
          <a:xfrm>
            <a:off x="9848492" y="3356710"/>
            <a:ext cx="1337753" cy="983463"/>
          </a:xfrm>
          <a:prstGeom prst="rect">
            <a:avLst/>
          </a:prstGeom>
        </p:spPr>
      </p:pic>
      <p:sp>
        <p:nvSpPr>
          <p:cNvPr id="140" name="Rectangle 139"/>
          <p:cNvSpPr/>
          <p:nvPr/>
        </p:nvSpPr>
        <p:spPr>
          <a:xfrm>
            <a:off x="8404885" y="5437490"/>
            <a:ext cx="2872715" cy="64633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GB" sz="1200" dirty="0">
                <a:solidFill>
                  <a:schemeClr val="tx1"/>
                </a:solidFill>
                <a:latin typeface="Helvetica Neue" charset="0"/>
                <a:ea typeface="Helvetica Neue" charset="0"/>
                <a:cs typeface="Helvetica Neue" charset="0"/>
              </a:rPr>
              <a:t>An application split into Microservices may well expose the same APIs as its monolithic equivalent</a:t>
            </a:r>
            <a:endParaRPr lang="en-US" sz="1200" dirty="0">
              <a:solidFill>
                <a:schemeClr val="tx1"/>
              </a:solidFill>
              <a:latin typeface="Helvetica Neue" charset="0"/>
              <a:ea typeface="Helvetica Neue" charset="0"/>
              <a:cs typeface="Helvetica Neue" charset="0"/>
            </a:endParaRPr>
          </a:p>
        </p:txBody>
      </p:sp>
      <p:sp>
        <p:nvSpPr>
          <p:cNvPr id="3" name="Title 2"/>
          <p:cNvSpPr>
            <a:spLocks noGrp="1"/>
          </p:cNvSpPr>
          <p:nvPr>
            <p:ph type="title"/>
          </p:nvPr>
        </p:nvSpPr>
        <p:spPr>
          <a:xfrm>
            <a:off x="304800" y="268224"/>
            <a:ext cx="6374296" cy="508000"/>
          </a:xfrm>
        </p:spPr>
        <p:txBody>
          <a:bodyPr/>
          <a:lstStyle/>
          <a:p>
            <a:r>
              <a:rPr lang="en-US" dirty="0"/>
              <a:t>Microservices – Fundamentals</a:t>
            </a:r>
          </a:p>
        </p:txBody>
      </p:sp>
      <p:sp>
        <p:nvSpPr>
          <p:cNvPr id="2" name="Slide Number Placeholder 1"/>
          <p:cNvSpPr>
            <a:spLocks noGrp="1"/>
          </p:cNvSpPr>
          <p:nvPr>
            <p:ph type="sldNum" sz="quarter" idx="10"/>
          </p:nvPr>
        </p:nvSpPr>
        <p:spPr/>
        <p:txBody>
          <a:bodyPr/>
          <a:lstStyle/>
          <a:p>
            <a:fld id="{E98947E1-6E9C-4553-A175-053CB8F72200}" type="slidenum">
              <a:rPr lang="en-US" smtClean="0"/>
              <a:pPr/>
              <a:t>3</a:t>
            </a:fld>
            <a:endParaRPr lang="en-US" dirty="0"/>
          </a:p>
        </p:txBody>
      </p:sp>
    </p:spTree>
    <p:extLst>
      <p:ext uri="{BB962C8B-B14F-4D97-AF65-F5344CB8AC3E}">
        <p14:creationId xmlns:p14="http://schemas.microsoft.com/office/powerpoint/2010/main" val="1089464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2549" y="61753"/>
            <a:ext cx="5486400" cy="508000"/>
          </a:xfrm>
        </p:spPr>
        <p:txBody>
          <a:bodyPr/>
          <a:lstStyle/>
          <a:p>
            <a:r>
              <a:rPr lang="en-US" dirty="0"/>
              <a:t>Key takeaways</a:t>
            </a:r>
          </a:p>
        </p:txBody>
      </p:sp>
      <p:sp>
        <p:nvSpPr>
          <p:cNvPr id="11" name="Rectangle 10"/>
          <p:cNvSpPr/>
          <p:nvPr/>
        </p:nvSpPr>
        <p:spPr bwMode="auto">
          <a:xfrm>
            <a:off x="159660" y="569753"/>
            <a:ext cx="11495312" cy="5718493"/>
          </a:xfrm>
          <a:prstGeom prst="rect">
            <a:avLst/>
          </a:prstGeom>
          <a:solidFill>
            <a:srgbClr val="C0C0C0">
              <a:alpha val="74902"/>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133" dirty="0"/>
          </a:p>
          <a:p>
            <a:pPr marL="228594" indent="-228594">
              <a:buFont typeface="Wingdings" panose="05000000000000000000" pitchFamily="2" charset="2"/>
              <a:buChar char="ü"/>
            </a:pPr>
            <a:r>
              <a:rPr lang="en-US" sz="2000" dirty="0"/>
              <a:t>Business Oriented</a:t>
            </a:r>
          </a:p>
          <a:p>
            <a:pPr marL="228594" indent="-228594">
              <a:buFont typeface="Wingdings" panose="05000000000000000000" pitchFamily="2" charset="2"/>
              <a:buChar char="ü"/>
            </a:pPr>
            <a:endParaRPr lang="en-US" sz="2000" dirty="0"/>
          </a:p>
          <a:p>
            <a:pPr marL="228594" indent="-228594">
              <a:buFont typeface="Wingdings" panose="05000000000000000000" pitchFamily="2" charset="2"/>
              <a:buChar char="ü"/>
            </a:pPr>
            <a:r>
              <a:rPr lang="en-US" sz="2000" dirty="0"/>
              <a:t>Microservices need to focus on a unit of work, and as such they are small. There are no rules on how small a microservice must be but making them too small can cause latency.</a:t>
            </a:r>
          </a:p>
          <a:p>
            <a:pPr marL="228594" indent="-228594">
              <a:buFont typeface="Wingdings" panose="05000000000000000000" pitchFamily="2" charset="2"/>
              <a:buChar char="ü"/>
            </a:pPr>
            <a:endParaRPr lang="en-US" sz="2000" dirty="0"/>
          </a:p>
          <a:p>
            <a:pPr marL="228594" indent="-228594">
              <a:buFont typeface="Wingdings" panose="05000000000000000000" pitchFamily="2" charset="2"/>
              <a:buChar char="ü"/>
            </a:pPr>
            <a:r>
              <a:rPr lang="en-US" sz="2000" dirty="0"/>
              <a:t>A microservice needs to be treated like an application or a product. It should have its own source code management repository, and its own delivery pipeline for builds and deployment.</a:t>
            </a:r>
          </a:p>
          <a:p>
            <a:pPr marL="228594" indent="-228594">
              <a:buFont typeface="Wingdings" panose="05000000000000000000" pitchFamily="2" charset="2"/>
              <a:buChar char="ü"/>
            </a:pPr>
            <a:endParaRPr lang="en-US" sz="2000" dirty="0"/>
          </a:p>
          <a:p>
            <a:pPr marL="228594" indent="-228594">
              <a:buFont typeface="Wingdings" panose="05000000000000000000" pitchFamily="2" charset="2"/>
              <a:buChar char="ü"/>
            </a:pPr>
            <a:r>
              <a:rPr lang="en-US" sz="2000" dirty="0"/>
              <a:t>Microservices powered applications provide light weight communication mechanism through the use of technology agnostic APIs.</a:t>
            </a:r>
          </a:p>
          <a:p>
            <a:pPr marL="228594" indent="-228594">
              <a:buFont typeface="Wingdings" panose="05000000000000000000" pitchFamily="2" charset="2"/>
              <a:buChar char="ü"/>
            </a:pPr>
            <a:endParaRPr lang="en-US" sz="2000" dirty="0"/>
          </a:p>
          <a:p>
            <a:pPr marL="228594" indent="-228594">
              <a:buFont typeface="Wingdings" panose="05000000000000000000" pitchFamily="2" charset="2"/>
              <a:buChar char="ü"/>
            </a:pPr>
            <a:r>
              <a:rPr lang="en-US" sz="2000" dirty="0"/>
              <a:t> Microservices should have independent storage, should be independently changeable, should be independently deployable, should support distributed transactions.</a:t>
            </a:r>
          </a:p>
          <a:p>
            <a:pPr marL="228594" indent="-228594">
              <a:buFont typeface="Wingdings" panose="05000000000000000000" pitchFamily="2" charset="2"/>
              <a:buChar char="ü"/>
            </a:pPr>
            <a:endParaRPr lang="en-US" sz="2000" dirty="0"/>
          </a:p>
          <a:p>
            <a:pPr marL="228594" indent="-228594">
              <a:buFont typeface="Wingdings" panose="05000000000000000000" pitchFamily="2" charset="2"/>
              <a:buChar char="ü"/>
            </a:pPr>
            <a:r>
              <a:rPr lang="en-US" sz="2000" dirty="0"/>
              <a:t>Reuse isn’t the only business motivation for microservices. There are others, such as localized optimizations to improve user interface (UI) responsiveness and to be able to respond to customer needs more rapidly.</a:t>
            </a:r>
          </a:p>
          <a:p>
            <a:pPr marL="228594" indent="-228594">
              <a:buFont typeface="Wingdings" panose="05000000000000000000" pitchFamily="2" charset="2"/>
              <a:buChar char="ü"/>
            </a:pPr>
            <a:endParaRPr lang="en-US" sz="2133" dirty="0"/>
          </a:p>
          <a:p>
            <a:pPr defTabSz="1219170" fontAlgn="base">
              <a:lnSpc>
                <a:spcPct val="90000"/>
              </a:lnSpc>
              <a:spcBef>
                <a:spcPct val="0"/>
              </a:spcBef>
              <a:spcAft>
                <a:spcPct val="0"/>
              </a:spcAft>
            </a:pPr>
            <a:endParaRPr lang="en-US" sz="2133" dirty="0">
              <a:solidFill>
                <a:srgbClr val="191919"/>
              </a:solidFill>
            </a:endParaRPr>
          </a:p>
        </p:txBody>
      </p:sp>
    </p:spTree>
    <p:extLst>
      <p:ext uri="{BB962C8B-B14F-4D97-AF65-F5344CB8AC3E}">
        <p14:creationId xmlns:p14="http://schemas.microsoft.com/office/powerpoint/2010/main" val="213135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Polyglot Persistence</a:t>
            </a:r>
          </a:p>
        </p:txBody>
      </p:sp>
      <p:sp>
        <p:nvSpPr>
          <p:cNvPr id="8" name="Content Placeholder 7"/>
          <p:cNvSpPr>
            <a:spLocks noGrp="1"/>
          </p:cNvSpPr>
          <p:nvPr>
            <p:ph sz="half" idx="4294967295"/>
          </p:nvPr>
        </p:nvSpPr>
        <p:spPr>
          <a:xfrm>
            <a:off x="6656388" y="685800"/>
            <a:ext cx="5535612" cy="3656013"/>
          </a:xfrm>
        </p:spPr>
        <p:txBody>
          <a:bodyPr/>
          <a:lstStyle/>
          <a:p>
            <a:r>
              <a:rPr lang="en-US" sz="1867" dirty="0">
                <a:solidFill>
                  <a:schemeClr val="tx1"/>
                </a:solidFill>
              </a:rPr>
              <a:t>Ideally, you want every microservice to manage its own database. This enables polyglot persistence, using different databases (for example, Cloudant versus MongoDB, both of which are NoSQL) and different types of data stores (such as Structured Query Language (SQL), NoSQL, graph).</a:t>
            </a:r>
          </a:p>
          <a:p>
            <a:r>
              <a:rPr lang="en-US" sz="1867" dirty="0">
                <a:solidFill>
                  <a:schemeClr val="tx1"/>
                </a:solidFill>
              </a:rPr>
              <a:t> However, we might need to have more than one microservice use the same database for one of many reasons, for example, to preserve the ACID nature of a transaction that would otherwise be distributed across microservices and databases.</a:t>
            </a:r>
          </a:p>
        </p:txBody>
      </p:sp>
      <p:pic>
        <p:nvPicPr>
          <p:cNvPr id="2050" name="Picture 2" descr="Image result"/>
          <p:cNvPicPr>
            <a:picLocks noChangeAspect="1" noChangeArrowheads="1"/>
          </p:cNvPicPr>
          <p:nvPr/>
        </p:nvPicPr>
        <p:blipFill rotWithShape="1">
          <a:blip r:embed="rId2">
            <a:extLst>
              <a:ext uri="{28A0092B-C50C-407E-A947-70E740481C1C}">
                <a14:useLocalDpi xmlns:a14="http://schemas.microsoft.com/office/drawing/2010/main" val="0"/>
              </a:ext>
            </a:extLst>
          </a:blip>
          <a:srcRect b="8044"/>
          <a:stretch/>
        </p:blipFill>
        <p:spPr bwMode="auto">
          <a:xfrm>
            <a:off x="249768" y="1044541"/>
            <a:ext cx="5486400" cy="30714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837546225"/>
              </p:ext>
            </p:extLst>
          </p:nvPr>
        </p:nvGraphicFramePr>
        <p:xfrm>
          <a:off x="438151" y="4148652"/>
          <a:ext cx="10972800" cy="2286000"/>
        </p:xfrm>
        <a:graphic>
          <a:graphicData uri="http://schemas.openxmlformats.org/drawingml/2006/table">
            <a:tbl>
              <a:tblPr/>
              <a:tblGrid>
                <a:gridCol w="2402585">
                  <a:extLst>
                    <a:ext uri="{9D8B030D-6E8A-4147-A177-3AD203B41FA5}">
                      <a16:colId xmlns:a16="http://schemas.microsoft.com/office/drawing/2014/main" val="20000"/>
                    </a:ext>
                  </a:extLst>
                </a:gridCol>
                <a:gridCol w="4059936">
                  <a:extLst>
                    <a:ext uri="{9D8B030D-6E8A-4147-A177-3AD203B41FA5}">
                      <a16:colId xmlns:a16="http://schemas.microsoft.com/office/drawing/2014/main" val="20001"/>
                    </a:ext>
                  </a:extLst>
                </a:gridCol>
                <a:gridCol w="4510279">
                  <a:extLst>
                    <a:ext uri="{9D8B030D-6E8A-4147-A177-3AD203B41FA5}">
                      <a16:colId xmlns:a16="http://schemas.microsoft.com/office/drawing/2014/main" val="20002"/>
                    </a:ext>
                  </a:extLst>
                </a:gridCol>
              </a:tblGrid>
              <a:tr h="2946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FFFFFF"/>
                          </a:solidFill>
                          <a:effectLst/>
                          <a:latin typeface="Arial" panose="020B0604020202020204" pitchFamily="34" charset="0"/>
                          <a:ea typeface="MS Gothic" pitchFamily="49" charset="-128"/>
                          <a:cs typeface="Arial" panose="020B0604020202020204" pitchFamily="34" charset="0"/>
                        </a:rPr>
                        <a:t>Database Type</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FFFFFF"/>
                          </a:solidFill>
                          <a:effectLst/>
                          <a:latin typeface="Arial" panose="020B0604020202020204" pitchFamily="34" charset="0"/>
                          <a:ea typeface="MS Gothic" pitchFamily="49" charset="-128"/>
                          <a:cs typeface="Arial" panose="020B0604020202020204" pitchFamily="34" charset="0"/>
                        </a:rPr>
                        <a:t>Examples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a:ln>
                            <a:noFill/>
                          </a:ln>
                          <a:solidFill>
                            <a:srgbClr val="FFFFFF"/>
                          </a:solidFill>
                          <a:effectLst/>
                          <a:latin typeface="Arial" panose="020B0604020202020204" pitchFamily="34" charset="0"/>
                          <a:ea typeface="MS Gothic" pitchFamily="49" charset="-128"/>
                          <a:cs typeface="Arial" panose="020B0604020202020204" pitchFamily="34" charset="0"/>
                        </a:rPr>
                        <a:t>When best used</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97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Key-Value Databases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Compose for </a:t>
                      </a:r>
                      <a:r>
                        <a:rPr kumimoji="0" lang="en-US" sz="1300" b="0" i="0" u="none" strike="noStrike" cap="none" normalizeH="0" baseline="0" dirty="0" err="1">
                          <a:ln>
                            <a:noFill/>
                          </a:ln>
                          <a:solidFill>
                            <a:srgbClr val="000000"/>
                          </a:solidFill>
                          <a:effectLst/>
                          <a:latin typeface="Arial" panose="020B0604020202020204" pitchFamily="34" charset="0"/>
                          <a:ea typeface="MS Gothic" pitchFamily="49" charset="-128"/>
                          <a:cs typeface="Arial" panose="020B0604020202020204" pitchFamily="34" charset="0"/>
                        </a:rPr>
                        <a:t>Redis</a:t>
                      </a: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 Memcached, Amazon DynamoDB</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Storing interaction data, user preferences, simple shopping carts.  Not great at set operations.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AFD"/>
                    </a:solidFill>
                  </a:tcPr>
                </a:tc>
                <a:extLst>
                  <a:ext uri="{0D108BD9-81ED-4DB2-BD59-A6C34878D82A}">
                    <a16:rowId xmlns:a16="http://schemas.microsoft.com/office/drawing/2014/main" val="10001"/>
                  </a:ext>
                </a:extLst>
              </a:tr>
              <a:tr h="497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a:ln>
                            <a:noFill/>
                          </a:ln>
                          <a:solidFill>
                            <a:srgbClr val="000000"/>
                          </a:solidFill>
                          <a:effectLst/>
                          <a:latin typeface="Arial" panose="020B0604020202020204" pitchFamily="34" charset="0"/>
                          <a:ea typeface="MS Gothic" pitchFamily="49" charset="-128"/>
                          <a:cs typeface="Arial" panose="020B0604020202020204" pitchFamily="34" charset="0"/>
                        </a:rPr>
                        <a:t>Document Databases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err="1">
                          <a:ln>
                            <a:noFill/>
                          </a:ln>
                          <a:solidFill>
                            <a:srgbClr val="000000"/>
                          </a:solidFill>
                          <a:effectLst/>
                          <a:latin typeface="Arial" panose="020B0604020202020204" pitchFamily="34" charset="0"/>
                          <a:ea typeface="MS Gothic" pitchFamily="49" charset="-128"/>
                          <a:cs typeface="Arial" panose="020B0604020202020204" pitchFamily="34" charset="0"/>
                        </a:rPr>
                        <a:t>Cloudant</a:t>
                      </a: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 Compose for MongoDB</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Event logging, content management, analytics.  Not great at complex queries.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FE"/>
                    </a:solidFill>
                  </a:tcPr>
                </a:tc>
                <a:extLst>
                  <a:ext uri="{0D108BD9-81ED-4DB2-BD59-A6C34878D82A}">
                    <a16:rowId xmlns:a16="http://schemas.microsoft.com/office/drawing/2014/main" val="10002"/>
                  </a:ext>
                </a:extLst>
              </a:tr>
              <a:tr h="497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a:ln>
                            <a:noFill/>
                          </a:ln>
                          <a:solidFill>
                            <a:srgbClr val="000000"/>
                          </a:solidFill>
                          <a:effectLst/>
                          <a:latin typeface="Arial" panose="020B0604020202020204" pitchFamily="34" charset="0"/>
                          <a:ea typeface="MS Gothic" pitchFamily="49" charset="-128"/>
                          <a:cs typeface="Arial" panose="020B0604020202020204" pitchFamily="34" charset="0"/>
                        </a:rPr>
                        <a:t>Column-Family Databases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Cassandra, Db2 BLU components for DB2 as a Service</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AFD"/>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Event logging, counters, blogs.  Not compatible with ACID </a:t>
                      </a:r>
                      <a:r>
                        <a:rPr kumimoji="0" lang="en-US" sz="1300" b="0" i="0" u="none" strike="noStrike" cap="none" normalizeH="0" baseline="0" dirty="0" err="1">
                          <a:ln>
                            <a:noFill/>
                          </a:ln>
                          <a:solidFill>
                            <a:srgbClr val="000000"/>
                          </a:solidFill>
                          <a:effectLst/>
                          <a:latin typeface="Arial" panose="020B0604020202020204" pitchFamily="34" charset="0"/>
                          <a:ea typeface="MS Gothic" pitchFamily="49" charset="-128"/>
                          <a:cs typeface="Arial" panose="020B0604020202020204" pitchFamily="34" charset="0"/>
                        </a:rPr>
                        <a:t>txns</a:t>
                      </a: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AFD"/>
                    </a:solidFill>
                  </a:tcPr>
                </a:tc>
                <a:extLst>
                  <a:ext uri="{0D108BD9-81ED-4DB2-BD59-A6C34878D82A}">
                    <a16:rowId xmlns:a16="http://schemas.microsoft.com/office/drawing/2014/main" val="10003"/>
                  </a:ext>
                </a:extLst>
              </a:tr>
              <a:tr h="497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a:ln>
                            <a:noFill/>
                          </a:ln>
                          <a:solidFill>
                            <a:srgbClr val="000000"/>
                          </a:solidFill>
                          <a:effectLst/>
                          <a:latin typeface="Arial" panose="020B0604020202020204" pitchFamily="34" charset="0"/>
                          <a:ea typeface="MS Gothic" pitchFamily="49" charset="-128"/>
                          <a:cs typeface="Arial" panose="020B0604020202020204" pitchFamily="34" charset="0"/>
                        </a:rPr>
                        <a:t>Graph Databases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Compose for Janus, Neo4J, </a:t>
                      </a:r>
                      <a:r>
                        <a:rPr kumimoji="0" lang="en-US" sz="1300" b="0" i="0" u="none" strike="noStrike" cap="none" normalizeH="0" baseline="0" dirty="0" err="1">
                          <a:ln>
                            <a:noFill/>
                          </a:ln>
                          <a:solidFill>
                            <a:srgbClr val="000000"/>
                          </a:solidFill>
                          <a:effectLst/>
                          <a:latin typeface="Arial" panose="020B0604020202020204" pitchFamily="34" charset="0"/>
                          <a:ea typeface="MS Gothic" pitchFamily="49" charset="-128"/>
                          <a:cs typeface="Arial" panose="020B0604020202020204" pitchFamily="34" charset="0"/>
                        </a:rPr>
                        <a:t>OrientDB</a:t>
                      </a: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 </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FE"/>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rgbClr val="000000"/>
                          </a:solidFill>
                          <a:effectLst/>
                          <a:latin typeface="Arial" panose="020B0604020202020204" pitchFamily="34" charset="0"/>
                          <a:ea typeface="MS Gothic" pitchFamily="49" charset="-128"/>
                          <a:cs typeface="Arial" panose="020B0604020202020204" pitchFamily="34" charset="0"/>
                        </a:rPr>
                        <a:t>Social Networks, Location-based Services.  Not optimal for certain types of bulk updates.</a:t>
                      </a:r>
                    </a:p>
                  </a:txBody>
                  <a:tcPr marL="121920" marR="1219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FE"/>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4230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268224"/>
            <a:ext cx="6723017" cy="508000"/>
          </a:xfrm>
        </p:spPr>
        <p:txBody>
          <a:bodyPr/>
          <a:lstStyle/>
          <a:p>
            <a:r>
              <a:rPr lang="en-US" dirty="0"/>
              <a:t>Microservice Solution Overview </a:t>
            </a:r>
          </a:p>
        </p:txBody>
      </p:sp>
      <p:sp>
        <p:nvSpPr>
          <p:cNvPr id="5" name="Slide Number Placeholder 4"/>
          <p:cNvSpPr>
            <a:spLocks noGrp="1"/>
          </p:cNvSpPr>
          <p:nvPr>
            <p:ph type="sldNum" sz="quarter" idx="10"/>
          </p:nvPr>
        </p:nvSpPr>
        <p:spPr/>
        <p:txBody>
          <a:bodyPr/>
          <a:lstStyle/>
          <a:p>
            <a:fld id="{243B09B9-FE11-485D-B193-4DE649C9C9A3}" type="slidenum">
              <a:rPr lang="en-US" smtClean="0"/>
              <a:pPr/>
              <a:t>6</a:t>
            </a:fld>
            <a:endParaRPr lang="en-US" dirty="0"/>
          </a:p>
        </p:txBody>
      </p:sp>
      <p:sp>
        <p:nvSpPr>
          <p:cNvPr id="12" name="Rectangle 2"/>
          <p:cNvSpPr>
            <a:spLocks noGrp="1" noChangeArrowheads="1"/>
          </p:cNvSpPr>
          <p:nvPr>
            <p:ph sz="half" idx="4294967295"/>
          </p:nvPr>
        </p:nvSpPr>
        <p:spPr bwMode="auto">
          <a:xfrm>
            <a:off x="0" y="674944"/>
            <a:ext cx="5564188" cy="550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Here is a hypothetical Airline solution</a:t>
            </a:r>
            <a:r>
              <a:rPr lang="en-US" altLang="en-US" sz="1467" b="1" dirty="0">
                <a:solidFill>
                  <a:schemeClr val="tx1"/>
                </a:solidFill>
                <a:latin typeface="Arial" panose="020B0604020202020204" pitchFamily="34" charset="0"/>
              </a:rPr>
              <a:t> broken up into the following standalone services.</a:t>
            </a:r>
            <a:r>
              <a:rPr lang="en-US" altLang="en-US" sz="1467" dirty="0">
                <a:solidFill>
                  <a:schemeClr val="tx1"/>
                </a:solidFill>
                <a:latin typeface="Arial" panose="020B0604020202020204" pitchFamily="34" charset="0"/>
              </a:rPr>
              <a:t> </a:t>
            </a:r>
          </a:p>
          <a:p>
            <a:pPr defTabSz="1219170" eaLnBrk="0" fontAlgn="base" hangingPunct="0">
              <a:spcBef>
                <a:spcPct val="0"/>
              </a:spcBef>
              <a:spcAft>
                <a:spcPct val="0"/>
              </a:spcAft>
              <a:buFontTx/>
              <a:buChar char="•"/>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Main app - presentation layer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Auth Service - manages sessions  (login, logout, validation)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Customer Service - manages customer Info (get, update, validate password)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Flight Service - manages flight data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Booking Service - manages booking data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Support Service  - a simple dummy websocket chatroom (may add a cognitive service here)</a:t>
            </a:r>
            <a:br>
              <a:rPr lang="en-US" altLang="en-US" sz="1467" dirty="0">
                <a:solidFill>
                  <a:schemeClr val="tx1"/>
                </a:solidFill>
                <a:latin typeface="Arial" panose="020B0604020202020204" pitchFamily="34" charset="0"/>
              </a:rPr>
            </a:br>
            <a:r>
              <a:rPr lang="en-US" altLang="en-US" sz="1467" dirty="0">
                <a:solidFill>
                  <a:schemeClr val="tx1"/>
                </a:solidFill>
                <a:latin typeface="Arial" panose="020B0604020202020204" pitchFamily="34" charset="0"/>
              </a:rPr>
              <a:t>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Multiple instances of each service can be created. </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A service proxy  is setup in front of the services to route/load balance them. </a:t>
            </a:r>
          </a:p>
          <a:p>
            <a:pPr marL="838179" lvl="1" indent="-228594"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​The Auth, Booking, and Customer services also need to know how to reach the proxy because they call other services. </a:t>
            </a:r>
          </a:p>
          <a:p>
            <a:pPr marL="838179" lvl="1" indent="-228594" eaLnBrk="0" hangingPunct="0">
              <a:buFont typeface="Arial" panose="020B0604020202020204" pitchFamily="34" charset="0"/>
              <a:buChar char="•"/>
            </a:pPr>
            <a:r>
              <a:rPr lang="en-US" altLang="en-US" sz="1467" dirty="0">
                <a:solidFill>
                  <a:schemeClr val="tx1"/>
                </a:solidFill>
              </a:rPr>
              <a:t>Service Discovery manages the micro-services.</a:t>
            </a:r>
            <a:br>
              <a:rPr lang="en-US" altLang="en-US" sz="1467" dirty="0">
                <a:solidFill>
                  <a:schemeClr val="tx1"/>
                </a:solidFill>
              </a:rPr>
            </a:br>
            <a:endParaRPr lang="en-US" altLang="en-US" sz="1467" dirty="0">
              <a:solidFill>
                <a:schemeClr val="tx1"/>
              </a:solidFill>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The DBs can be separate instances (recommended) or one big instance. </a:t>
            </a: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5203774" y="1107631"/>
            <a:ext cx="6816777" cy="5507659"/>
          </a:xfrm>
          <a:prstGeom prst="rect">
            <a:avLst/>
          </a:prstGeom>
        </p:spPr>
      </p:pic>
    </p:spTree>
    <p:extLst>
      <p:ext uri="{BB962C8B-B14F-4D97-AF65-F5344CB8AC3E}">
        <p14:creationId xmlns:p14="http://schemas.microsoft.com/office/powerpoint/2010/main" val="202185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268224"/>
            <a:ext cx="6997337" cy="508000"/>
          </a:xfrm>
        </p:spPr>
        <p:txBody>
          <a:bodyPr/>
          <a:lstStyle/>
          <a:p>
            <a:r>
              <a:rPr lang="en-US" dirty="0"/>
              <a:t>Microservices Design principles</a:t>
            </a:r>
          </a:p>
        </p:txBody>
      </p:sp>
      <p:sp>
        <p:nvSpPr>
          <p:cNvPr id="5" name="Slide Number Placeholder 4"/>
          <p:cNvSpPr>
            <a:spLocks noGrp="1"/>
          </p:cNvSpPr>
          <p:nvPr>
            <p:ph type="sldNum" sz="quarter" idx="10"/>
          </p:nvPr>
        </p:nvSpPr>
        <p:spPr/>
        <p:txBody>
          <a:bodyPr/>
          <a:lstStyle/>
          <a:p>
            <a:fld id="{243B09B9-FE11-485D-B193-4DE649C9C9A3}" type="slidenum">
              <a:rPr lang="en-US" smtClean="0"/>
              <a:pPr/>
              <a:t>7</a:t>
            </a:fld>
            <a:endParaRPr lang="en-US" dirty="0"/>
          </a:p>
        </p:txBody>
      </p:sp>
      <p:sp>
        <p:nvSpPr>
          <p:cNvPr id="2" name="TextBox 1"/>
          <p:cNvSpPr txBox="1"/>
          <p:nvPr/>
        </p:nvSpPr>
        <p:spPr>
          <a:xfrm>
            <a:off x="438151" y="1636890"/>
            <a:ext cx="3341511" cy="1569660"/>
          </a:xfrm>
          <a:prstGeom prst="rect">
            <a:avLst/>
          </a:prstGeom>
          <a:solidFill>
            <a:schemeClr val="tx2">
              <a:lumMod val="90000"/>
            </a:schemeClr>
          </a:solidFill>
        </p:spPr>
        <p:txBody>
          <a:bodyPr wrap="square" rtlCol="0">
            <a:spAutoFit/>
          </a:bodyPr>
          <a:lstStyle/>
          <a:p>
            <a:r>
              <a:rPr lang="en-US" sz="4800" dirty="0"/>
              <a:t>High Cohesion</a:t>
            </a:r>
          </a:p>
        </p:txBody>
      </p:sp>
      <p:sp>
        <p:nvSpPr>
          <p:cNvPr id="7" name="TextBox 6"/>
          <p:cNvSpPr txBox="1"/>
          <p:nvPr/>
        </p:nvSpPr>
        <p:spPr>
          <a:xfrm>
            <a:off x="4117269" y="1636888"/>
            <a:ext cx="3908072" cy="1569660"/>
          </a:xfrm>
          <a:prstGeom prst="rect">
            <a:avLst/>
          </a:prstGeom>
          <a:solidFill>
            <a:schemeClr val="tx2">
              <a:lumMod val="90000"/>
            </a:schemeClr>
          </a:solidFill>
        </p:spPr>
        <p:txBody>
          <a:bodyPr wrap="square" rtlCol="0">
            <a:spAutoFit/>
          </a:bodyPr>
          <a:lstStyle/>
          <a:p>
            <a:r>
              <a:rPr lang="en-US" sz="4800" dirty="0"/>
              <a:t>Loose Coupling</a:t>
            </a:r>
          </a:p>
        </p:txBody>
      </p:sp>
      <p:sp>
        <p:nvSpPr>
          <p:cNvPr id="8" name="TextBox 7"/>
          <p:cNvSpPr txBox="1"/>
          <p:nvPr/>
        </p:nvSpPr>
        <p:spPr>
          <a:xfrm>
            <a:off x="8362951" y="1636888"/>
            <a:ext cx="3341511" cy="1569660"/>
          </a:xfrm>
          <a:prstGeom prst="rect">
            <a:avLst/>
          </a:prstGeom>
          <a:solidFill>
            <a:schemeClr val="tx2">
              <a:lumMod val="90000"/>
            </a:schemeClr>
          </a:solidFill>
        </p:spPr>
        <p:txBody>
          <a:bodyPr wrap="square" rtlCol="0">
            <a:spAutoFit/>
          </a:bodyPr>
          <a:lstStyle/>
          <a:p>
            <a:r>
              <a:rPr lang="en-US" sz="4800" dirty="0"/>
              <a:t>Business centric</a:t>
            </a:r>
          </a:p>
        </p:txBody>
      </p:sp>
      <p:sp>
        <p:nvSpPr>
          <p:cNvPr id="10" name="TextBox 9"/>
          <p:cNvSpPr txBox="1"/>
          <p:nvPr/>
        </p:nvSpPr>
        <p:spPr>
          <a:xfrm>
            <a:off x="445915" y="3544711"/>
            <a:ext cx="3341511" cy="830997"/>
          </a:xfrm>
          <a:prstGeom prst="rect">
            <a:avLst/>
          </a:prstGeom>
          <a:solidFill>
            <a:schemeClr val="tx2">
              <a:lumMod val="90000"/>
            </a:schemeClr>
          </a:solidFill>
        </p:spPr>
        <p:txBody>
          <a:bodyPr wrap="square" rtlCol="0">
            <a:spAutoFit/>
          </a:bodyPr>
          <a:lstStyle/>
          <a:p>
            <a:r>
              <a:rPr lang="en-US" sz="4800" dirty="0"/>
              <a:t>Resilience</a:t>
            </a:r>
          </a:p>
        </p:txBody>
      </p:sp>
      <p:sp>
        <p:nvSpPr>
          <p:cNvPr id="11" name="TextBox 10"/>
          <p:cNvSpPr txBox="1"/>
          <p:nvPr/>
        </p:nvSpPr>
        <p:spPr>
          <a:xfrm>
            <a:off x="4121151" y="3544711"/>
            <a:ext cx="3908072" cy="830997"/>
          </a:xfrm>
          <a:prstGeom prst="rect">
            <a:avLst/>
          </a:prstGeom>
          <a:solidFill>
            <a:schemeClr val="tx2">
              <a:lumMod val="90000"/>
            </a:schemeClr>
          </a:solidFill>
        </p:spPr>
        <p:txBody>
          <a:bodyPr wrap="square" rtlCol="0">
            <a:spAutoFit/>
          </a:bodyPr>
          <a:lstStyle/>
          <a:p>
            <a:r>
              <a:rPr lang="en-US" sz="4800" dirty="0"/>
              <a:t>Observable</a:t>
            </a:r>
          </a:p>
        </p:txBody>
      </p:sp>
      <p:sp>
        <p:nvSpPr>
          <p:cNvPr id="13" name="TextBox 12"/>
          <p:cNvSpPr txBox="1"/>
          <p:nvPr/>
        </p:nvSpPr>
        <p:spPr>
          <a:xfrm>
            <a:off x="8362950" y="3530839"/>
            <a:ext cx="3341511" cy="830997"/>
          </a:xfrm>
          <a:prstGeom prst="rect">
            <a:avLst/>
          </a:prstGeom>
          <a:solidFill>
            <a:schemeClr val="tx2">
              <a:lumMod val="90000"/>
            </a:schemeClr>
          </a:solidFill>
        </p:spPr>
        <p:txBody>
          <a:bodyPr wrap="square" rtlCol="0">
            <a:spAutoFit/>
          </a:bodyPr>
          <a:lstStyle/>
          <a:p>
            <a:r>
              <a:rPr lang="en-US" sz="4800" dirty="0"/>
              <a:t>Automated</a:t>
            </a:r>
          </a:p>
        </p:txBody>
      </p:sp>
    </p:spTree>
    <p:extLst>
      <p:ext uri="{BB962C8B-B14F-4D97-AF65-F5344CB8AC3E}">
        <p14:creationId xmlns:p14="http://schemas.microsoft.com/office/powerpoint/2010/main" val="662615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High Cohesion</a:t>
            </a:r>
          </a:p>
        </p:txBody>
      </p:sp>
      <p:sp>
        <p:nvSpPr>
          <p:cNvPr id="5" name="Slide Number Placeholder 4"/>
          <p:cNvSpPr>
            <a:spLocks noGrp="1"/>
          </p:cNvSpPr>
          <p:nvPr>
            <p:ph type="sldNum" sz="quarter" idx="10"/>
          </p:nvPr>
        </p:nvSpPr>
        <p:spPr/>
        <p:txBody>
          <a:bodyPr/>
          <a:lstStyle/>
          <a:p>
            <a:fld id="{243B09B9-FE11-485D-B193-4DE649C9C9A3}" type="slidenum">
              <a:rPr lang="en-US" smtClean="0"/>
              <a:pPr/>
              <a:t>8</a:t>
            </a:fld>
            <a:endParaRPr lang="en-US" dirty="0"/>
          </a:p>
        </p:txBody>
      </p:sp>
      <p:sp>
        <p:nvSpPr>
          <p:cNvPr id="12" name="Rectangle 2"/>
          <p:cNvSpPr>
            <a:spLocks noGrp="1" noChangeArrowheads="1"/>
          </p:cNvSpPr>
          <p:nvPr>
            <p:ph sz="half" idx="4294967295"/>
          </p:nvPr>
        </p:nvSpPr>
        <p:spPr bwMode="auto">
          <a:xfrm>
            <a:off x="0" y="762786"/>
            <a:ext cx="5564188" cy="496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Each microservices should have a single function or focus. example domain centric. </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r>
              <a:rPr lang="en-US" altLang="en-US" sz="1600" dirty="0">
                <a:solidFill>
                  <a:schemeClr val="tx1"/>
                </a:solidFill>
              </a:rPr>
              <a:t>Revisit our flight data example: </a:t>
            </a:r>
            <a:br>
              <a:rPr lang="en-US" altLang="en-US" sz="1600" dirty="0">
                <a:solidFill>
                  <a:schemeClr val="tx1"/>
                </a:solidFill>
              </a:rPr>
            </a:br>
            <a:endParaRPr lang="en-US" altLang="en-US" sz="1600"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Booking Service – The booking service allows you to browse flights (flight service), book tickets, payment service, generate invoice, send emails etc.</a:t>
            </a:r>
          </a:p>
          <a:p>
            <a:pPr defTabSz="1219170" eaLnBrk="0" fontAlgn="base" hangingPunct="0">
              <a:spcBef>
                <a:spcPct val="0"/>
              </a:spcBef>
              <a:spcAft>
                <a:spcPct val="0"/>
              </a:spcAft>
              <a:buFont typeface="Arial" panose="020B0604020202020204" pitchFamily="34" charset="0"/>
              <a:buChar char="•"/>
            </a:pPr>
            <a:r>
              <a:rPr lang="en-US" altLang="en-US" sz="1600" dirty="0">
                <a:solidFill>
                  <a:schemeClr val="tx1"/>
                </a:solidFill>
              </a:rPr>
              <a:t>In its simplest form, It could be implemented as seen in the first diagram where the booking UI and service are tightly coupled and hence “less” cohesive.</a:t>
            </a:r>
          </a:p>
          <a:p>
            <a:pPr defTabSz="1219170" eaLnBrk="0" fontAlgn="base" hangingPunct="0">
              <a:spcBef>
                <a:spcPct val="0"/>
              </a:spcBef>
              <a:spcAft>
                <a:spcPct val="0"/>
              </a:spcAft>
              <a:buFont typeface="Arial" panose="020B0604020202020204" pitchFamily="34" charset="0"/>
              <a:buChar char="•"/>
            </a:pPr>
            <a:r>
              <a:rPr lang="en-US" altLang="en-US" sz="1600" dirty="0">
                <a:solidFill>
                  <a:schemeClr val="tx1"/>
                </a:solidFill>
                <a:latin typeface="Arial" panose="020B0604020202020204" pitchFamily="34" charset="0"/>
              </a:rPr>
              <a:t>Using the principles of high cohesion, we can further divide this functionality into multiple smaller, independent and focused micro services.</a:t>
            </a:r>
          </a:p>
          <a:p>
            <a:pPr defTabSz="1219170" eaLnBrk="0" fontAlgn="base" hangingPunct="0">
              <a:spcBef>
                <a:spcPct val="0"/>
              </a:spcBef>
              <a:spcAft>
                <a:spcPct val="0"/>
              </a:spcAft>
              <a:buFont typeface="Arial" panose="020B0604020202020204" pitchFamily="34" charset="0"/>
              <a:buChar char="•"/>
            </a:pPr>
            <a:r>
              <a:rPr lang="en-US" altLang="en-US" sz="1600" dirty="0">
                <a:solidFill>
                  <a:schemeClr val="tx1"/>
                </a:solidFill>
              </a:rPr>
              <a:t>High cohesion would allow us to manage each of these functionalities better, example if we change payment logic or email templates then it would not change the booking service and invoice service.</a:t>
            </a:r>
            <a:endParaRPr lang="en-US" altLang="en-US" sz="1600"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endParaRPr lang="en-US" altLang="en-US" sz="1600" dirty="0">
              <a:solidFill>
                <a:schemeClr val="tx1"/>
              </a:solidFill>
              <a:latin typeface="Arial" panose="020B0604020202020204" pitchFamily="34" charset="0"/>
            </a:endParaRP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5712826" y="408070"/>
            <a:ext cx="6019223" cy="1263373"/>
          </a:xfrm>
          <a:prstGeom prst="rect">
            <a:avLst/>
          </a:prstGeom>
        </p:spPr>
      </p:pic>
      <p:pic>
        <p:nvPicPr>
          <p:cNvPr id="8" name="Picture 7"/>
          <p:cNvPicPr>
            <a:picLocks noChangeAspect="1"/>
          </p:cNvPicPr>
          <p:nvPr/>
        </p:nvPicPr>
        <p:blipFill>
          <a:blip r:embed="rId3"/>
          <a:stretch>
            <a:fillRect/>
          </a:stretch>
        </p:blipFill>
        <p:spPr>
          <a:xfrm>
            <a:off x="5766526" y="2299675"/>
            <a:ext cx="5911823" cy="4224951"/>
          </a:xfrm>
          <a:prstGeom prst="rect">
            <a:avLst/>
          </a:prstGeom>
        </p:spPr>
      </p:pic>
    </p:spTree>
    <p:extLst>
      <p:ext uri="{BB962C8B-B14F-4D97-AF65-F5344CB8AC3E}">
        <p14:creationId xmlns:p14="http://schemas.microsoft.com/office/powerpoint/2010/main" val="109357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Loose Coupling</a:t>
            </a:r>
          </a:p>
        </p:txBody>
      </p:sp>
      <p:sp>
        <p:nvSpPr>
          <p:cNvPr id="5" name="Slide Number Placeholder 4"/>
          <p:cNvSpPr>
            <a:spLocks noGrp="1"/>
          </p:cNvSpPr>
          <p:nvPr>
            <p:ph type="sldNum" sz="quarter" idx="10"/>
          </p:nvPr>
        </p:nvSpPr>
        <p:spPr/>
        <p:txBody>
          <a:bodyPr/>
          <a:lstStyle/>
          <a:p>
            <a:fld id="{243B09B9-FE11-485D-B193-4DE649C9C9A3}" type="slidenum">
              <a:rPr lang="en-US" smtClean="0"/>
              <a:pPr/>
              <a:t>9</a:t>
            </a:fld>
            <a:endParaRPr lang="en-US" dirty="0"/>
          </a:p>
        </p:txBody>
      </p:sp>
      <p:sp>
        <p:nvSpPr>
          <p:cNvPr id="12" name="Rectangle 2"/>
          <p:cNvSpPr>
            <a:spLocks noGrp="1" noChangeArrowheads="1"/>
          </p:cNvSpPr>
          <p:nvPr>
            <p:ph sz="half" idx="4294967295"/>
          </p:nvPr>
        </p:nvSpPr>
        <p:spPr bwMode="auto">
          <a:xfrm>
            <a:off x="0" y="1114425"/>
            <a:ext cx="10521950" cy="486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ctr" anchorCtr="0" compatLnSpc="1">
            <a:prstTxWarp prst="textNoShape">
              <a:avLst/>
            </a:prstTxWarp>
            <a:spAutoFit/>
          </a:bodyPr>
          <a:lstStyle/>
          <a:p>
            <a:pPr defTabSz="1219170" eaLnBrk="0" fontAlgn="base" hangingPunct="0">
              <a:spcBef>
                <a:spcPct val="0"/>
              </a:spcBef>
              <a:spcAft>
                <a:spcPct val="0"/>
              </a:spcAft>
            </a:pPr>
            <a:r>
              <a:rPr lang="en-US" altLang="en-US" sz="1467" b="1" dirty="0">
                <a:solidFill>
                  <a:schemeClr val="tx1"/>
                </a:solidFill>
              </a:rPr>
              <a:t>Each microservice should be loosely coupled with other microservices</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r>
              <a:rPr lang="en-US" altLang="en-US" sz="1467" dirty="0">
                <a:solidFill>
                  <a:schemeClr val="tx1"/>
                </a:solidFill>
              </a:rPr>
              <a:t>Decouple microservices over the network:</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latin typeface="Arial" panose="020B0604020202020204" pitchFamily="34" charset="0"/>
              </a:rPr>
              <a:t>Synchronous Communication</a:t>
            </a:r>
          </a:p>
          <a:p>
            <a:pPr defTabSz="1219170" eaLnBrk="0" fontAlgn="base" hangingPunct="0">
              <a:spcBef>
                <a:spcPct val="0"/>
              </a:spcBef>
              <a:spcAft>
                <a:spcPct val="0"/>
              </a:spcAft>
              <a:buFont typeface="Arial" panose="020B0604020202020204" pitchFamily="34" charset="0"/>
              <a:buChar char="•"/>
            </a:pPr>
            <a:r>
              <a:rPr lang="en-US" altLang="en-US" sz="1467" dirty="0">
                <a:solidFill>
                  <a:schemeClr val="tx1"/>
                </a:solidFill>
              </a:rPr>
              <a:t>Asynchronous Communication</a:t>
            </a: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buFont typeface="Arial" panose="020B0604020202020204" pitchFamily="34" charset="0"/>
              <a:buChar char="•"/>
            </a:pPr>
            <a:endParaRPr lang="en-US" altLang="en-US" sz="1467" dirty="0">
              <a:solidFill>
                <a:schemeClr val="tx1"/>
              </a:solidFill>
              <a:latin typeface="Arial" panose="020B0604020202020204" pitchFamily="34" charset="0"/>
            </a:endParaRPr>
          </a:p>
          <a:p>
            <a:pPr defTabSz="1219170" eaLnBrk="0" fontAlgn="base" hangingPunct="0">
              <a:spcBef>
                <a:spcPct val="0"/>
              </a:spcBef>
              <a:spcAft>
                <a:spcPct val="0"/>
              </a:spcAft>
            </a:pPr>
            <a:r>
              <a:rPr lang="en-US" altLang="en-US" sz="1467" dirty="0">
                <a:solidFill>
                  <a:schemeClr val="tx1"/>
                </a:solidFill>
              </a:rPr>
              <a:t>Use Open communication protocols</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latin typeface="Arial" panose="020B0604020202020204" pitchFamily="34" charset="0"/>
              </a:rPr>
              <a:t>HTTP/REST is standard being technology agonistic</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Avoid Client libraries resulting in RMI/EJB kind of communication</a:t>
            </a:r>
          </a:p>
          <a:p>
            <a:pPr eaLnBrk="0" hangingPunct="0">
              <a:spcBef>
                <a:spcPct val="0"/>
              </a:spcBef>
            </a:pPr>
            <a:endParaRPr lang="en-US" altLang="en-US" sz="1467" dirty="0">
              <a:solidFill>
                <a:schemeClr val="tx1"/>
              </a:solidFill>
              <a:latin typeface="Arial" panose="020B0604020202020204" pitchFamily="34" charset="0"/>
            </a:endParaRPr>
          </a:p>
          <a:p>
            <a:pPr eaLnBrk="0" hangingPunct="0">
              <a:spcBef>
                <a:spcPct val="0"/>
              </a:spcBef>
            </a:pPr>
            <a:r>
              <a:rPr lang="en-US" altLang="en-US" sz="1467" dirty="0">
                <a:solidFill>
                  <a:schemeClr val="tx1"/>
                </a:solidFill>
              </a:rPr>
              <a:t>Standard interface for communication</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Have agreed interface for microservice communication</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Decouple internal representation of data within a microservice from how data is exchanged between two services.</a:t>
            </a:r>
          </a:p>
          <a:p>
            <a:pPr marL="285750" indent="-285750" eaLnBrk="0" hangingPunct="0">
              <a:spcBef>
                <a:spcPct val="0"/>
              </a:spcBef>
              <a:buClrTx/>
              <a:buSzTx/>
              <a:buFont typeface="Arial" panose="020B0604020202020204" pitchFamily="34" charset="0"/>
              <a:buChar char="•"/>
            </a:pPr>
            <a:endParaRPr lang="en-US" altLang="en-US" sz="1467" dirty="0">
              <a:solidFill>
                <a:schemeClr val="tx1"/>
              </a:solidFill>
            </a:endParaRPr>
          </a:p>
          <a:p>
            <a:pPr eaLnBrk="0" hangingPunct="0">
              <a:spcBef>
                <a:spcPct val="0"/>
              </a:spcBef>
            </a:pPr>
            <a:r>
              <a:rPr lang="en-US" altLang="en-US" sz="1467" dirty="0">
                <a:solidFill>
                  <a:schemeClr val="tx1"/>
                </a:solidFill>
              </a:rPr>
              <a:t>Develop versioning strategy</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New changes should not break existing contract</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Should be backward compatible</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If breaking changes are unavoidable, then have parallel versions in play.</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latin typeface="Arial" panose="020B0604020202020204" pitchFamily="34" charset="0"/>
              </a:rPr>
              <a:t>Use semantic versioning to relay compatibility – Major, Minor, Patch</a:t>
            </a:r>
          </a:p>
          <a:p>
            <a:pPr marL="285750" indent="-285750" eaLnBrk="0" hangingPunct="0">
              <a:spcBef>
                <a:spcPct val="0"/>
              </a:spcBef>
              <a:buClrTx/>
              <a:buSzTx/>
              <a:buFont typeface="Arial" panose="020B0604020202020204" pitchFamily="34" charset="0"/>
              <a:buChar char="•"/>
            </a:pPr>
            <a:r>
              <a:rPr lang="en-US" altLang="en-US" sz="1467" dirty="0">
                <a:solidFill>
                  <a:schemeClr val="tx1"/>
                </a:solidFill>
              </a:rPr>
              <a:t>Provide a migration strategy to consumers when new versions (not backward compatible) are available.</a:t>
            </a:r>
            <a:endParaRPr lang="en-US" altLang="en-US" sz="1467" dirty="0">
              <a:solidFill>
                <a:schemeClr val="tx1"/>
              </a:solidFill>
              <a:latin typeface="Arial" panose="020B0604020202020204" pitchFamily="34" charset="0"/>
            </a:endParaRPr>
          </a:p>
          <a:p>
            <a:pPr eaLnBrk="0" hangingPunct="0">
              <a:spcBef>
                <a:spcPct val="0"/>
              </a:spcBef>
            </a:pPr>
            <a:endParaRPr lang="en-US" altLang="en-US" sz="1467" dirty="0">
              <a:solidFill>
                <a:schemeClr val="tx1"/>
              </a:solidFill>
              <a:latin typeface="Arial" panose="020B0604020202020204" pitchFamily="34" charset="0"/>
            </a:endParaRPr>
          </a:p>
        </p:txBody>
      </p:sp>
    </p:spTree>
    <p:extLst>
      <p:ext uri="{BB962C8B-B14F-4D97-AF65-F5344CB8AC3E}">
        <p14:creationId xmlns:p14="http://schemas.microsoft.com/office/powerpoint/2010/main" val="31978353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12467</TotalTime>
  <Words>2032</Words>
  <Application>Microsoft Macintosh PowerPoint</Application>
  <PresentationFormat>Widescreen</PresentationFormat>
  <Paragraphs>403</Paragraphs>
  <Slides>24</Slides>
  <Notes>5</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Helvetica Neue</vt:lpstr>
      <vt:lpstr>Helvetica Neue Light</vt:lpstr>
      <vt:lpstr>HelvNeue Light for IBM</vt:lpstr>
      <vt:lpstr>IBM Plex Sans</vt:lpstr>
      <vt:lpstr>Wingdings</vt:lpstr>
      <vt:lpstr>blk_background_2017</vt:lpstr>
      <vt:lpstr>1_blk_background_2017</vt:lpstr>
      <vt:lpstr>Microservices Principles, Patterns and Implementation considerations </vt:lpstr>
      <vt:lpstr>Microservices and its Impact on CIO’s Agenda</vt:lpstr>
      <vt:lpstr>Microservices – Fundamentals</vt:lpstr>
      <vt:lpstr>Key takeaways</vt:lpstr>
      <vt:lpstr>Polyglot Persistence</vt:lpstr>
      <vt:lpstr>Microservice Solution Overview </vt:lpstr>
      <vt:lpstr>Microservices Design principles</vt:lpstr>
      <vt:lpstr>High Cohesion</vt:lpstr>
      <vt:lpstr>Loose Coupling</vt:lpstr>
      <vt:lpstr>Business Domain Centric</vt:lpstr>
      <vt:lpstr>Resilience </vt:lpstr>
      <vt:lpstr>Observable – Monitoring and Logging </vt:lpstr>
      <vt:lpstr>Automation </vt:lpstr>
      <vt:lpstr>Automated</vt:lpstr>
      <vt:lpstr>Microservices Implementation Considerations</vt:lpstr>
      <vt:lpstr>Communication patterns</vt:lpstr>
      <vt:lpstr>Hosting considerations</vt:lpstr>
      <vt:lpstr>Registration and Discovery</vt:lpstr>
      <vt:lpstr>Monitoring and Logging Technology</vt:lpstr>
      <vt:lpstr>Performance Considerations</vt:lpstr>
      <vt:lpstr>References</vt:lpstr>
      <vt:lpstr>PowerPoint Presentation</vt:lpstr>
      <vt:lpstr>Microservices Patterns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69</cp:revision>
  <dcterms:created xsi:type="dcterms:W3CDTF">2018-02-27T17:50:26Z</dcterms:created>
  <dcterms:modified xsi:type="dcterms:W3CDTF">2019-06-16T14:50:40Z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